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9" name="Shape 89"/>
          <p:cNvSpPr/>
          <p:nvPr>
            <p:ph type="sldImg"/>
          </p:nvPr>
        </p:nvSpPr>
        <p:spPr>
          <a:xfrm>
            <a:off x="1143000" y="685800"/>
            <a:ext cx="4572000" cy="3429000"/>
          </a:xfrm>
          <a:prstGeom prst="rect">
            <a:avLst/>
          </a:prstGeom>
        </p:spPr>
        <p:txBody>
          <a:bodyPr/>
          <a:lstStyle/>
          <a:p>
            <a:pPr/>
          </a:p>
        </p:txBody>
      </p:sp>
      <p:sp>
        <p:nvSpPr>
          <p:cNvPr id="90" name="Shape 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SOLID, Strong Cohesion, Weak Coupling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MISRA C++ 2023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MISRA C++ 2023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MISRA C++ 2023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MISRA C++ 2023 </a:t>
            </a:r>
          </a:p>
          <a:p>
            <a:pPr/>
          </a:p>
          <a:p>
            <a:pPr/>
            <a:r>
              <a:t>Cyclomatic Complexity: A software metric used to quantify the number of linearly independent paths through a program's source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MISRA C++ 2023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MISRA C++ 2023 </a:t>
            </a:r>
          </a:p>
          <a:p>
            <a:pPr/>
          </a:p>
          <a:p>
            <a:pPr/>
            <a:r>
              <a:t>RAII (Resource Acquisition Is Initialization) is a programming idiom where resource management is tied to an object's lifetime.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MISRA C++ 2023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r>
              <a:t>Without a clean architecture, even the best clean code can become a tangled mess as the application grows. Without clean code, the architecture's benefits in terms of maintainability and flexibility are lost because the code within each layer is difficult to work with. </a:t>
            </a:r>
          </a:p>
          <a:p>
            <a:pPr/>
            <a:r>
              <a:t>The difference between clean code and clean architecture?</a:t>
            </a:r>
          </a:p>
          <a:p>
            <a:pPr/>
            <a:r>
              <a:t>16 Dec 2023 — It highlights the separation of concerns, independence from frameworks, and using abstractions for a clear and understa...</a:t>
            </a:r>
          </a:p>
          <a:p>
            <a:pPr/>
          </a:p>
          <a:p>
            <a:pPr/>
            <a:r>
              <a:t>DEV Community</a:t>
            </a:r>
          </a:p>
          <a:p>
            <a:pPr/>
          </a:p>
          <a:p>
            <a:pPr/>
            <a:r>
              <a:t>Clean Architecture - The Clean Code Blog - Uncle Bob</a:t>
            </a:r>
          </a:p>
          <a:p>
            <a:pPr/>
            <a:r>
              <a:t>12 Aug 2012 — The Dependency Rule The concentric circles represent different areas of software. In general, the further in you go, th...</a:t>
            </a:r>
          </a:p>
          <a:p>
            <a:pPr/>
          </a:p>
          <a:p>
            <a:pPr/>
            <a:r>
              <a:t>Clean Coder Blog</a:t>
            </a:r>
          </a:p>
          <a:p>
            <a:pPr/>
          </a:p>
          <a:p>
            <a:pPr/>
            <a:r>
              <a:t>How to Write Clean Code – Tips and Best Practices (Full Handbook)</a:t>
            </a:r>
          </a:p>
          <a:p>
            <a:pPr/>
            <a:r>
              <a:t>14 May 2023 — Clean code is a term used to describe computer code that is easy to read, understand, and maintain. Clean code is writt...</a:t>
            </a:r>
          </a:p>
          <a:p>
            <a:pPr/>
          </a:p>
          <a:p>
            <a:pPr/>
            <a:r>
              <a:t>freeCodeCamp</a:t>
            </a:r>
          </a:p>
          <a:p>
            <a:pPr/>
          </a:p>
          <a:p>
            <a:pPr/>
            <a:r>
              <a:t>Show all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MISRA C++ 2023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MISRA C++ 2023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MISRA C++ 2023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MISRA C++ 2023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MISRA C++ 2023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MISRA C++ 2023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MISRA C++ 2023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MISRA C++ 2023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MISRA C++ 2023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References:</a:t>
            </a:r>
          </a:p>
          <a:p>
            <a:pPr/>
          </a:p>
          <a:p>
            <a:pPr/>
            <a:r>
              <a:t>Leveson, N. G., &amp; Turner, C. S. (1993). An Investigation of the Therac-25 Accidents. Computer, 26(7), 18-41.</a:t>
            </a:r>
          </a:p>
          <a:p>
            <a:pPr/>
            <a:r>
              <a:t>Full case study: https://web.stanford.edu/class/archive/cs/cs240/cs240.1236/old//sp2014/readings/therac-25.pdf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Court Outcome: 2013 Oklahoma jury ruled Toyota's software was "defective and unreliable" and caused fatal crash</a:t>
            </a:r>
          </a:p>
          <a:p>
            <a:pPr/>
          </a:p>
          <a:p>
            <a:pPr/>
            <a:r>
              <a:t>References:</a:t>
            </a:r>
          </a:p>
          <a:p>
            <a:pPr/>
          </a:p>
          <a:p>
            <a:pPr/>
            <a:r>
              <a:t>NASA Engineering and Safety Center (2011). Technical Assessment of Toyota Electronic Throttle Control Systems</a:t>
            </a:r>
          </a:p>
          <a:p>
            <a:pPr/>
            <a:r>
              <a:t>Barr, M. (2013). Expert Report, Bookout v. Toyota Motor Corp.</a:t>
            </a:r>
          </a:p>
          <a:p>
            <a:pPr/>
            <a:r>
              <a:t>EDN article: https://www.edn.com/toyotas-killer-firmware-bad-design-and-its-consequences/</a:t>
            </a:r>
          </a:p>
          <a:p>
            <a:pPr/>
            <a:r>
              <a:t>Barr Group case study: https://barrgroup.com/software-expert-witness/case-studies/car-unintended-acceleration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MISRA C++ 2023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MISRA C++ 2023</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dia">
    <p:spTree>
      <p:nvGrpSpPr>
        <p:cNvPr id="1" name=""/>
        <p:cNvGrpSpPr/>
        <p:nvPr/>
      </p:nvGrpSpPr>
      <p:grpSpPr>
        <a:xfrm>
          <a:off x="0" y="0"/>
          <a:ext cx="0" cy="0"/>
          <a:chOff x="0" y="0"/>
          <a:chExt cx="0" cy="0"/>
        </a:xfrm>
      </p:grpSpPr>
      <p:sp>
        <p:nvSpPr>
          <p:cNvPr id="12"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3"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pic>
        <p:nvPicPr>
          <p:cNvPr id="14"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1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Tekst">
    <p:spTree>
      <p:nvGrpSpPr>
        <p:cNvPr id="1" name=""/>
        <p:cNvGrpSpPr/>
        <p:nvPr/>
      </p:nvGrpSpPr>
      <p:grpSpPr>
        <a:xfrm>
          <a:off x="0" y="0"/>
          <a:ext cx="0" cy="0"/>
          <a:chOff x="0" y="0"/>
          <a:chExt cx="0" cy="0"/>
        </a:xfrm>
      </p:grpSpPr>
      <p:sp>
        <p:nvSpPr>
          <p:cNvPr id="22" name="Titeltekst"/>
          <p:cNvSpPr txBox="1"/>
          <p:nvPr>
            <p:ph type="title"/>
          </p:nvPr>
        </p:nvSpPr>
        <p:spPr>
          <a:prstGeom prst="rect">
            <a:avLst/>
          </a:prstGeom>
        </p:spPr>
        <p:txBody>
          <a:bodyPr/>
          <a:lstStyle/>
          <a:p>
            <a:pPr/>
            <a:r>
              <a:t>Titeltekst</a:t>
            </a:r>
          </a:p>
        </p:txBody>
      </p:sp>
      <p:sp>
        <p:nvSpPr>
          <p:cNvPr id="23" name="Hoofdtekst - niveau één…"/>
          <p:cNvSpPr txBox="1"/>
          <p:nvPr>
            <p:ph type="body" idx="1"/>
          </p:nvPr>
        </p:nvSpPr>
        <p:spPr>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2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halve tekst">
    <p:spTree>
      <p:nvGrpSpPr>
        <p:cNvPr id="1" name=""/>
        <p:cNvGrpSpPr/>
        <p:nvPr/>
      </p:nvGrpSpPr>
      <p:grpSpPr>
        <a:xfrm>
          <a:off x="0" y="0"/>
          <a:ext cx="0" cy="0"/>
          <a:chOff x="0" y="0"/>
          <a:chExt cx="0" cy="0"/>
        </a:xfrm>
      </p:grpSpPr>
      <p:sp>
        <p:nvSpPr>
          <p:cNvPr id="31" name="Titeltekst"/>
          <p:cNvSpPr txBox="1"/>
          <p:nvPr>
            <p:ph type="title"/>
          </p:nvPr>
        </p:nvSpPr>
        <p:spPr>
          <a:prstGeom prst="rect">
            <a:avLst/>
          </a:prstGeom>
        </p:spPr>
        <p:txBody>
          <a:bodyPr/>
          <a:lstStyle/>
          <a:p>
            <a:pPr/>
            <a:r>
              <a:t>Titeltekst</a:t>
            </a:r>
          </a:p>
        </p:txBody>
      </p:sp>
      <p:sp>
        <p:nvSpPr>
          <p:cNvPr id="32" name="Hoofdtekst - niveau één…"/>
          <p:cNvSpPr txBox="1"/>
          <p:nvPr>
            <p:ph type="body" sz="half" idx="1"/>
          </p:nvPr>
        </p:nvSpPr>
        <p:spPr>
          <a:xfrm>
            <a:off x="1688592" y="3069576"/>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33" name="Tijdelijke aanduiding voor tekst 2"/>
          <p:cNvSpPr/>
          <p:nvPr/>
        </p:nvSpPr>
        <p:spPr>
          <a:xfrm>
            <a:off x="891921" y="12336122"/>
            <a:ext cx="20805776" cy="1031359"/>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lvl="1">
              <a:lnSpc>
                <a:spcPct val="80000"/>
              </a:lnSpc>
              <a:spcBef>
                <a:spcPts val="1000"/>
              </a:spcBef>
              <a:defRPr sz="4200">
                <a:solidFill>
                  <a:srgbClr val="E50856"/>
                </a:solidFill>
                <a:latin typeface="Avenir Next Condensed Regular"/>
                <a:ea typeface="Avenir Next Condensed Regular"/>
                <a:cs typeface="Avenir Next Condensed Regular"/>
                <a:sym typeface="Avenir Next Condensed Regular"/>
              </a:defRPr>
            </a:pPr>
            <a:r>
              <a:t>Prog 6 - Clean code</a:t>
            </a:r>
          </a:p>
        </p:txBody>
      </p:sp>
      <p:sp>
        <p:nvSpPr>
          <p:cNvPr id="34"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en Afbeelding">
    <p:spTree>
      <p:nvGrpSpPr>
        <p:cNvPr id="1" name=""/>
        <p:cNvGrpSpPr/>
        <p:nvPr/>
      </p:nvGrpSpPr>
      <p:grpSpPr>
        <a:xfrm>
          <a:off x="0" y="0"/>
          <a:ext cx="0" cy="0"/>
          <a:chOff x="0" y="0"/>
          <a:chExt cx="0" cy="0"/>
        </a:xfrm>
      </p:grpSpPr>
      <p:sp>
        <p:nvSpPr>
          <p:cNvPr id="41" name="Tijdelijke aanduiding voor afbeelding 15"/>
          <p:cNvSpPr/>
          <p:nvPr>
            <p:ph type="pic" sz="half" idx="21"/>
          </p:nvPr>
        </p:nvSpPr>
        <p:spPr>
          <a:xfrm>
            <a:off x="13169900" y="3064497"/>
            <a:ext cx="9525000" cy="9223248"/>
          </a:xfrm>
          <a:prstGeom prst="rect">
            <a:avLst/>
          </a:prstGeom>
        </p:spPr>
        <p:txBody>
          <a:bodyPr lIns="91439" rIns="91439">
            <a:noAutofit/>
          </a:bodyPr>
          <a:lstStyle/>
          <a:p>
            <a:pPr/>
          </a:p>
        </p:txBody>
      </p:sp>
      <p:sp>
        <p:nvSpPr>
          <p:cNvPr id="42" name="Titeltekst"/>
          <p:cNvSpPr txBox="1"/>
          <p:nvPr>
            <p:ph type="title"/>
          </p:nvPr>
        </p:nvSpPr>
        <p:spPr>
          <a:prstGeom prst="rect">
            <a:avLst/>
          </a:prstGeom>
        </p:spPr>
        <p:txBody>
          <a:bodyPr/>
          <a:lstStyle/>
          <a:p>
            <a:pPr/>
            <a:r>
              <a:t>Titeltekst</a:t>
            </a:r>
          </a:p>
        </p:txBody>
      </p:sp>
      <p:sp>
        <p:nvSpPr>
          <p:cNvPr id="43" name="Hoofdtekst - niveau één…"/>
          <p:cNvSpPr txBox="1"/>
          <p:nvPr>
            <p:ph type="body" sz="half" idx="1"/>
          </p:nvPr>
        </p:nvSpPr>
        <p:spPr>
          <a:xfrm>
            <a:off x="1689100" y="3064497"/>
            <a:ext cx="9537701" cy="9296401"/>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4"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4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bbele Titel en Tekst">
    <p:spTree>
      <p:nvGrpSpPr>
        <p:cNvPr id="1" name=""/>
        <p:cNvGrpSpPr/>
        <p:nvPr/>
      </p:nvGrpSpPr>
      <p:grpSpPr>
        <a:xfrm>
          <a:off x="0" y="0"/>
          <a:ext cx="0" cy="0"/>
          <a:chOff x="0" y="0"/>
          <a:chExt cx="0" cy="0"/>
        </a:xfrm>
      </p:grpSpPr>
      <p:sp>
        <p:nvSpPr>
          <p:cNvPr id="52" name="Titeltekst"/>
          <p:cNvSpPr txBox="1"/>
          <p:nvPr>
            <p:ph type="title"/>
          </p:nvPr>
        </p:nvSpPr>
        <p:spPr>
          <a:prstGeom prst="rect">
            <a:avLst/>
          </a:prstGeom>
        </p:spPr>
        <p:txBody>
          <a:bodyPr/>
          <a:lstStyle/>
          <a:p>
            <a:pPr/>
            <a:r>
              <a:t>Titeltekst</a:t>
            </a:r>
          </a:p>
        </p:txBody>
      </p:sp>
      <p:sp>
        <p:nvSpPr>
          <p:cNvPr id="53" name="Hoofdtekst - niveau één…"/>
          <p:cNvSpPr txBox="1"/>
          <p:nvPr>
            <p:ph type="body" sz="half" idx="1"/>
          </p:nvPr>
        </p:nvSpPr>
        <p:spPr>
          <a:xfrm>
            <a:off x="1689100" y="4791455"/>
            <a:ext cx="9537701" cy="7569442"/>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54" name="Tijdelijke aanduiding voor tekst 23"/>
          <p:cNvSpPr/>
          <p:nvPr>
            <p:ph type="body" sz="half" idx="21"/>
          </p:nvPr>
        </p:nvSpPr>
        <p:spPr>
          <a:xfrm>
            <a:off x="13157198" y="4791455"/>
            <a:ext cx="9537702" cy="7569439"/>
          </a:xfrm>
          <a:prstGeom prst="rect">
            <a:avLst/>
          </a:prstGeom>
        </p:spPr>
        <p:txBody>
          <a:bodyPr/>
          <a:lstStyle/>
          <a:p>
            <a:pPr/>
          </a:p>
        </p:txBody>
      </p:sp>
      <p:sp>
        <p:nvSpPr>
          <p:cNvPr id="55" name="Tijdelijke aanduiding voor tekst 2"/>
          <p:cNvSpPr/>
          <p:nvPr>
            <p:ph type="body" sz="quarter" idx="22"/>
          </p:nvPr>
        </p:nvSpPr>
        <p:spPr>
          <a:xfrm>
            <a:off x="1676400" y="3154677"/>
            <a:ext cx="9537700" cy="1289307"/>
          </a:xfrm>
          <a:prstGeom prst="rect">
            <a:avLst/>
          </a:prstGeom>
        </p:spPr>
        <p:txBody>
          <a:bodyPr anchor="ctr"/>
          <a:lstStyle/>
          <a:p>
            <a:pPr>
              <a:defRPr b="1" sz="2800"/>
            </a:pPr>
          </a:p>
        </p:txBody>
      </p:sp>
      <p:sp>
        <p:nvSpPr>
          <p:cNvPr id="56" name="Tijdelijke aanduiding voor tekst 2"/>
          <p:cNvSpPr/>
          <p:nvPr>
            <p:ph type="body" sz="quarter" idx="23"/>
          </p:nvPr>
        </p:nvSpPr>
        <p:spPr>
          <a:xfrm>
            <a:off x="13157198" y="3150106"/>
            <a:ext cx="9537701" cy="1289306"/>
          </a:xfrm>
          <a:prstGeom prst="rect">
            <a:avLst/>
          </a:prstGeom>
        </p:spPr>
        <p:txBody>
          <a:bodyPr anchor="ctr"/>
          <a:lstStyle/>
          <a:p>
            <a:pPr>
              <a:defRPr b="1" sz="2800"/>
            </a:pPr>
          </a:p>
        </p:txBody>
      </p:sp>
      <p:pic>
        <p:nvPicPr>
          <p:cNvPr id="57" name="pasted-image.tiff" descr="pasted-image.tiff"/>
          <p:cNvPicPr>
            <a:picLocks noChangeAspect="1"/>
          </p:cNvPicPr>
          <p:nvPr/>
        </p:nvPicPr>
        <p:blipFill>
          <a:blip r:embed="rId2">
            <a:extLst/>
          </a:blip>
          <a:stretch>
            <a:fillRect/>
          </a:stretch>
        </p:blipFill>
        <p:spPr>
          <a:xfrm>
            <a:off x="18575551" y="12342376"/>
            <a:ext cx="2092611" cy="1031359"/>
          </a:xfrm>
          <a:prstGeom prst="rect">
            <a:avLst/>
          </a:prstGeom>
          <a:ln w="12700">
            <a:miter lim="400000"/>
          </a:ln>
        </p:spPr>
      </p:pic>
      <p:sp>
        <p:nvSpPr>
          <p:cNvPr id="58"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Zwarte Achtergrond)">
    <p:spTree>
      <p:nvGrpSpPr>
        <p:cNvPr id="1" name=""/>
        <p:cNvGrpSpPr/>
        <p:nvPr/>
      </p:nvGrpSpPr>
      <p:grpSpPr>
        <a:xfrm>
          <a:off x="0" y="0"/>
          <a:ext cx="0" cy="0"/>
          <a:chOff x="0" y="0"/>
          <a:chExt cx="0" cy="0"/>
        </a:xfrm>
      </p:grpSpPr>
      <p:sp>
        <p:nvSpPr>
          <p:cNvPr id="65" name="Rechthoek"/>
          <p:cNvSpPr/>
          <p:nvPr/>
        </p:nvSpPr>
        <p:spPr>
          <a:xfrm>
            <a:off x="6756400" y="1088828"/>
            <a:ext cx="10871200" cy="11484172"/>
          </a:xfrm>
          <a:prstGeom prst="rect">
            <a:avLst/>
          </a:prstGeom>
          <a:solidFill>
            <a:srgbClr val="000000"/>
          </a:solidFill>
          <a:ln w="12700">
            <a:miter lim="400000"/>
          </a:ln>
        </p:spPr>
        <p:txBody>
          <a:bodyPr lIns="45719" rIns="45719" anchor="ctr"/>
          <a:lstStyle/>
          <a:p>
            <a:pPr>
              <a:defRPr sz="3200">
                <a:solidFill>
                  <a:srgbClr val="FFFFFF"/>
                </a:solidFill>
              </a:defRPr>
            </a:pPr>
          </a:p>
        </p:txBody>
      </p:sp>
      <p:pic>
        <p:nvPicPr>
          <p:cNvPr id="66" name="Afbeelding 2" descr="Afbeelding 2"/>
          <p:cNvPicPr>
            <a:picLocks noChangeAspect="1"/>
          </p:cNvPicPr>
          <p:nvPr/>
        </p:nvPicPr>
        <p:blipFill>
          <a:blip r:embed="rId2">
            <a:extLst/>
          </a:blip>
          <a:stretch>
            <a:fillRect/>
          </a:stretch>
        </p:blipFill>
        <p:spPr>
          <a:xfrm>
            <a:off x="7416848" y="760549"/>
            <a:ext cx="633048" cy="528756"/>
          </a:xfrm>
          <a:prstGeom prst="rect">
            <a:avLst/>
          </a:prstGeom>
          <a:ln w="12700">
            <a:miter lim="400000"/>
          </a:ln>
        </p:spPr>
      </p:pic>
      <p:sp>
        <p:nvSpPr>
          <p:cNvPr id="67" name="Titeltekst"/>
          <p:cNvSpPr txBox="1"/>
          <p:nvPr>
            <p:ph type="title"/>
          </p:nvPr>
        </p:nvSpPr>
        <p:spPr>
          <a:xfrm>
            <a:off x="7416848" y="2708721"/>
            <a:ext cx="9550304" cy="8298558"/>
          </a:xfrm>
          <a:prstGeom prst="rect">
            <a:avLst/>
          </a:prstGeom>
        </p:spPr>
        <p:txBody>
          <a:bodyPr anchor="t"/>
          <a:lstStyle>
            <a:lvl1pPr>
              <a:lnSpc>
                <a:spcPct val="100000"/>
              </a:lnSpc>
              <a:defRPr b="1">
                <a:solidFill>
                  <a:srgbClr val="FFFFFF"/>
                </a:solidFill>
              </a:defRPr>
            </a:lvl1pPr>
          </a:lstStyle>
          <a:p>
            <a:pPr/>
            <a:r>
              <a:t>Titeltekst</a:t>
            </a:r>
          </a:p>
        </p:txBody>
      </p:sp>
      <p:sp>
        <p:nvSpPr>
          <p:cNvPr id="68" name="Hoofdtekst - niveau één…"/>
          <p:cNvSpPr txBox="1"/>
          <p:nvPr>
            <p:ph type="body" sz="quarter" idx="1"/>
          </p:nvPr>
        </p:nvSpPr>
        <p:spPr>
          <a:xfrm>
            <a:off x="7416848" y="11256364"/>
            <a:ext cx="9550301" cy="1142900"/>
          </a:xfrm>
          <a:prstGeom prst="rect">
            <a:avLst/>
          </a:prstGeom>
        </p:spPr>
        <p:txBody>
          <a:bodyPr anchor="ctr"/>
          <a:lstStyle>
            <a:lvl1pPr>
              <a:defRPr sz="5200">
                <a:solidFill>
                  <a:srgbClr val="FFFFFF"/>
                </a:solidFill>
              </a:defRPr>
            </a:lvl1pPr>
            <a:lvl2pPr marL="821600" indent="-330200">
              <a:defRPr sz="5200">
                <a:solidFill>
                  <a:srgbClr val="FFFFFF"/>
                </a:solidFill>
              </a:defRPr>
            </a:lvl2pPr>
            <a:lvl3pPr marL="1222874" indent="-371475">
              <a:defRPr sz="5200">
                <a:solidFill>
                  <a:srgbClr val="FFFFFF"/>
                </a:solidFill>
              </a:defRPr>
            </a:lvl3pPr>
            <a:lvl4pPr marL="1815942" indent="-424542">
              <a:defRPr sz="5200">
                <a:solidFill>
                  <a:srgbClr val="FFFFFF"/>
                </a:solidFill>
              </a:defRPr>
            </a:lvl4pPr>
            <a:lvl5pPr marL="2265942" indent="-424542">
              <a:defRPr sz="5200">
                <a:solidFill>
                  <a:srgbClr val="FFFFFF"/>
                </a:solidFill>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69"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sp>
        <p:nvSpPr>
          <p:cNvPr id="70"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dia">
    <p:spTree>
      <p:nvGrpSpPr>
        <p:cNvPr id="1" name=""/>
        <p:cNvGrpSpPr/>
        <p:nvPr/>
      </p:nvGrpSpPr>
      <p:grpSpPr>
        <a:xfrm>
          <a:off x="0" y="0"/>
          <a:ext cx="0" cy="0"/>
          <a:chOff x="0" y="0"/>
          <a:chExt cx="0" cy="0"/>
        </a:xfrm>
      </p:grpSpPr>
      <p:pic>
        <p:nvPicPr>
          <p:cNvPr id="77" name="D5FhM3ZXoAMfgI-.jpg_large.jpeg" descr="D5FhM3ZXoAMfgI-.jpg_large.jpeg"/>
          <p:cNvPicPr>
            <a:picLocks noChangeAspect="1"/>
          </p:cNvPicPr>
          <p:nvPr/>
        </p:nvPicPr>
        <p:blipFill>
          <a:blip r:embed="rId2">
            <a:extLst/>
          </a:blip>
          <a:srcRect l="0" t="4916" r="0" b="32757"/>
          <a:stretch>
            <a:fillRect/>
          </a:stretch>
        </p:blipFill>
        <p:spPr>
          <a:xfrm>
            <a:off x="0" y="3391197"/>
            <a:ext cx="24384000" cy="5728694"/>
          </a:xfrm>
          <a:prstGeom prst="rect">
            <a:avLst/>
          </a:prstGeom>
          <a:ln w="12700">
            <a:miter lim="400000"/>
          </a:ln>
        </p:spPr>
      </p:pic>
      <p:pic>
        <p:nvPicPr>
          <p:cNvPr id="78" name="Afbeelding 3" descr="Afbeelding 3"/>
          <p:cNvPicPr>
            <a:picLocks noChangeAspect="1"/>
          </p:cNvPicPr>
          <p:nvPr/>
        </p:nvPicPr>
        <p:blipFill>
          <a:blip r:embed="rId3">
            <a:extLst/>
          </a:blip>
          <a:stretch>
            <a:fillRect/>
          </a:stretch>
        </p:blipFill>
        <p:spPr>
          <a:xfrm>
            <a:off x="20913394" y="12431076"/>
            <a:ext cx="3127287" cy="1354999"/>
          </a:xfrm>
          <a:prstGeom prst="rect">
            <a:avLst/>
          </a:prstGeom>
          <a:ln w="12700">
            <a:miter lim="400000"/>
          </a:ln>
        </p:spPr>
      </p:pic>
      <p:pic>
        <p:nvPicPr>
          <p:cNvPr id="79" name="Afbeelding 2" descr="Afbeelding 2"/>
          <p:cNvPicPr>
            <a:picLocks noChangeAspect="1"/>
          </p:cNvPicPr>
          <p:nvPr/>
        </p:nvPicPr>
        <p:blipFill>
          <a:blip r:embed="rId4">
            <a:extLst/>
          </a:blip>
          <a:stretch>
            <a:fillRect/>
          </a:stretch>
        </p:blipFill>
        <p:spPr>
          <a:xfrm>
            <a:off x="8184454" y="2107775"/>
            <a:ext cx="11271116" cy="7162250"/>
          </a:xfrm>
          <a:prstGeom prst="rect">
            <a:avLst/>
          </a:prstGeom>
          <a:ln w="12700">
            <a:miter lim="400000"/>
          </a:ln>
        </p:spPr>
      </p:pic>
      <p:sp>
        <p:nvSpPr>
          <p:cNvPr id="80" name="Hoofdtekst - niveau één…"/>
          <p:cNvSpPr txBox="1"/>
          <p:nvPr>
            <p:ph type="body" sz="quarter" idx="1"/>
          </p:nvPr>
        </p:nvSpPr>
        <p:spPr>
          <a:xfrm>
            <a:off x="1778000" y="9528175"/>
            <a:ext cx="20828000" cy="1609725"/>
          </a:xfrm>
          <a:prstGeom prst="rect">
            <a:avLst/>
          </a:prstGeom>
        </p:spPr>
        <p:txBody>
          <a:bodyPr anchor="ctr"/>
          <a:lstStyle>
            <a:lvl1pPr>
              <a:defRPr sz="6900">
                <a:latin typeface="Avenir Next Condensed Regular"/>
                <a:ea typeface="Avenir Next Condensed Regular"/>
                <a:cs typeface="Avenir Next Condensed Regular"/>
                <a:sym typeface="Avenir Next Condensed Regular"/>
              </a:defRPr>
            </a:lvl1pPr>
            <a:lvl2pPr marL="929550" indent="-438150">
              <a:defRPr sz="6900">
                <a:latin typeface="Avenir Next Condensed Regular"/>
                <a:ea typeface="Avenir Next Condensed Regular"/>
                <a:cs typeface="Avenir Next Condensed Regular"/>
                <a:sym typeface="Avenir Next Condensed Regular"/>
              </a:defRPr>
            </a:lvl2pPr>
            <a:lvl3pPr marL="1344318" indent="-492918">
              <a:defRPr sz="6900">
                <a:latin typeface="Avenir Next Condensed Regular"/>
                <a:ea typeface="Avenir Next Condensed Regular"/>
                <a:cs typeface="Avenir Next Condensed Regular"/>
                <a:sym typeface="Avenir Next Condensed Regular"/>
              </a:defRPr>
            </a:lvl3pPr>
            <a:lvl4pPr marL="1954735" indent="-563335">
              <a:defRPr sz="6900">
                <a:latin typeface="Avenir Next Condensed Regular"/>
                <a:ea typeface="Avenir Next Condensed Regular"/>
                <a:cs typeface="Avenir Next Condensed Regular"/>
                <a:sym typeface="Avenir Next Condensed Regular"/>
              </a:defRPr>
            </a:lvl4pPr>
            <a:lvl5pPr marL="2404735" indent="-563335">
              <a:defRPr sz="6900">
                <a:latin typeface="Avenir Next Condensed Regular"/>
                <a:ea typeface="Avenir Next Condensed Regular"/>
                <a:cs typeface="Avenir Next Condensed Regular"/>
                <a:sym typeface="Avenir Next Condensed Regular"/>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81" name="Tijdelijke aanduiding voor tekst 2"/>
          <p:cNvSpPr/>
          <p:nvPr>
            <p:ph type="body" sz="quarter" idx="21"/>
          </p:nvPr>
        </p:nvSpPr>
        <p:spPr>
          <a:xfrm>
            <a:off x="1800041" y="2424084"/>
            <a:ext cx="20805776" cy="1031359"/>
          </a:xfrm>
          <a:prstGeom prst="rect">
            <a:avLst/>
          </a:prstGeom>
        </p:spPr>
        <p:txBody>
          <a:bodyPr anchor="b"/>
          <a:lstStyle/>
          <a:p>
            <a:pPr>
              <a:defRPr sz="5200">
                <a:solidFill>
                  <a:srgbClr val="E50856"/>
                </a:solidFill>
                <a:latin typeface="Avenir Next Condensed Regular"/>
                <a:ea typeface="Avenir Next Condensed Regular"/>
                <a:cs typeface="Avenir Next Condensed Regular"/>
                <a:sym typeface="Avenir Next Condensed Regular"/>
              </a:defRPr>
            </a:pPr>
          </a:p>
        </p:txBody>
      </p:sp>
      <p:sp>
        <p:nvSpPr>
          <p:cNvPr id="82" name="Text Placeholder 3"/>
          <p:cNvSpPr/>
          <p:nvPr>
            <p:ph type="body" sz="half" idx="22"/>
          </p:nvPr>
        </p:nvSpPr>
        <p:spPr>
          <a:xfrm>
            <a:off x="1800225" y="3894137"/>
            <a:ext cx="20828000" cy="5199063"/>
          </a:xfrm>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8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eltekst"/>
          <p:cNvSpPr txBox="1"/>
          <p:nvPr>
            <p:ph type="title"/>
          </p:nvPr>
        </p:nvSpPr>
        <p:spPr>
          <a:xfrm>
            <a:off x="1676400" y="730253"/>
            <a:ext cx="21031200" cy="206781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Titeltekst</a:t>
            </a:r>
          </a:p>
        </p:txBody>
      </p:sp>
      <p:sp>
        <p:nvSpPr>
          <p:cNvPr id="3" name="Hoofdtekst - niveau één…"/>
          <p:cNvSpPr txBox="1"/>
          <p:nvPr>
            <p:ph type="body" idx="1"/>
          </p:nvPr>
        </p:nvSpPr>
        <p:spPr>
          <a:xfrm>
            <a:off x="1688592" y="3069576"/>
            <a:ext cx="21031201" cy="929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4" name="Afbeelding 3" descr="Afbeelding 3"/>
          <p:cNvPicPr>
            <a:picLocks noChangeAspect="1"/>
          </p:cNvPicPr>
          <p:nvPr/>
        </p:nvPicPr>
        <p:blipFill>
          <a:blip r:embed="rId2">
            <a:extLst/>
          </a:blip>
          <a:stretch>
            <a:fillRect/>
          </a:stretch>
        </p:blipFill>
        <p:spPr>
          <a:xfrm>
            <a:off x="20913394" y="12431076"/>
            <a:ext cx="3127287" cy="1354999"/>
          </a:xfrm>
          <a:prstGeom prst="rect">
            <a:avLst/>
          </a:prstGeom>
          <a:ln w="12700">
            <a:miter lim="400000"/>
          </a:ln>
        </p:spPr>
      </p:pic>
      <p:sp>
        <p:nvSpPr>
          <p:cNvPr id="5" name="Dianummer"/>
          <p:cNvSpPr txBox="1"/>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1pPr>
      <a:lvl2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2pPr>
      <a:lvl3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3pPr>
      <a:lvl4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4pPr>
      <a:lvl5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5pPr>
      <a:lvl6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6pPr>
      <a:lvl7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7pPr>
      <a:lvl8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8pPr>
      <a:lvl9pPr marL="0" marR="0" indent="0" algn="l" defTabSz="914400" rtl="0" latinLnBrk="0">
        <a:lnSpc>
          <a:spcPct val="90000"/>
        </a:lnSpc>
        <a:spcBef>
          <a:spcPts val="0"/>
        </a:spcBef>
        <a:spcAft>
          <a:spcPts val="0"/>
        </a:spcAft>
        <a:buClrTx/>
        <a:buSzTx/>
        <a:buFontTx/>
        <a:buNone/>
        <a:tabLst/>
        <a:defRPr b="0" baseline="0" cap="none" i="0" spc="0" strike="noStrike" sz="6900" u="none">
          <a:solidFill>
            <a:srgbClr val="E50856"/>
          </a:solidFill>
          <a:uFillTx/>
          <a:latin typeface="Avenir Next Condensed Regular"/>
          <a:ea typeface="Avenir Next Condensed Regular"/>
          <a:cs typeface="Avenir Next Condensed Regular"/>
          <a:sym typeface="Avenir Next Condensed Regular"/>
        </a:defRPr>
      </a:lvl9pPr>
    </p:titleStyle>
    <p:bodyStyle>
      <a:lvl1pPr marL="0" marR="0" indent="0" algn="l" defTabSz="914400" rtl="0" latinLnBrk="0">
        <a:lnSpc>
          <a:spcPct val="80000"/>
        </a:lnSpc>
        <a:spcBef>
          <a:spcPts val="1000"/>
        </a:spcBef>
        <a:spcAft>
          <a:spcPts val="0"/>
        </a:spcAft>
        <a:buClrTx/>
        <a:buSzTx/>
        <a:buFontTx/>
        <a:buNone/>
        <a:tabLst/>
        <a:defRPr b="0" baseline="0" cap="none" i="0" spc="0" strike="noStrike" sz="3800" u="none">
          <a:solidFill>
            <a:srgbClr val="000000"/>
          </a:solidFill>
          <a:uFillTx/>
          <a:latin typeface="Arial"/>
          <a:ea typeface="Arial"/>
          <a:cs typeface="Arial"/>
          <a:sym typeface="Arial"/>
        </a:defRPr>
      </a:lvl1pPr>
      <a:lvl2pPr marL="732699" marR="0" indent="-2413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2pPr>
      <a:lvl3pPr marL="1122862" marR="0" indent="-27146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3pPr>
      <a:lvl4pPr marL="170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4pPr>
      <a:lvl5pPr marL="2151642" marR="0" indent="-310242"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5pPr>
      <a:lvl6pPr marL="27686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6pPr>
      <a:lvl7pPr marL="32258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7pPr>
      <a:lvl8pPr marL="36830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8pPr>
      <a:lvl9pPr marL="4140200" marR="0" indent="-482600" algn="l" defTabSz="914400" rtl="0" latinLnBrk="0">
        <a:lnSpc>
          <a:spcPct val="80000"/>
        </a:lnSpc>
        <a:spcBef>
          <a:spcPts val="1000"/>
        </a:spcBef>
        <a:spcAft>
          <a:spcPts val="0"/>
        </a:spcAft>
        <a:buClrTx/>
        <a:buSzPct val="100000"/>
        <a:buFontTx/>
        <a:buChar char="•"/>
        <a:tabLst/>
        <a:defRPr b="0" baseline="0" cap="none" i="0" spc="0" strike="noStrike" sz="3800" u="none">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st.github.com/wojteklu/73c6914cc446146b8b533c0988cf8d29"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st.github.com/jakorten/e9ffce1eb57fda54c74704e4bac91cd6"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cpplint/cpplint" TargetMode="External"/><Relationship Id="rId4" Type="http://schemas.openxmlformats.org/officeDocument/2006/relationships/hyperlink" Target="https://google.github.io/styleguide/cppguide.htm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EAEmbedded/ESE_PROG/tree/main/Workshops"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Tijdelijke aanduiding voor tekst 1"/>
          <p:cNvSpPr txBox="1"/>
          <p:nvPr>
            <p:ph type="body" sz="quarter" idx="1"/>
          </p:nvPr>
        </p:nvSpPr>
        <p:spPr>
          <a:prstGeom prst="rect">
            <a:avLst/>
          </a:prstGeom>
        </p:spPr>
        <p:txBody>
          <a:bodyPr/>
          <a:lstStyle/>
          <a:p>
            <a:pPr/>
            <a:r>
              <a:t>Workshop on Clean Code</a:t>
            </a:r>
          </a:p>
        </p:txBody>
      </p:sp>
      <p:sp>
        <p:nvSpPr>
          <p:cNvPr id="93" name="Tijdelijke aanduiding voor tekst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457200">
              <a:buSzTx/>
              <a:buNone/>
              <a:defRPr sz="5200">
                <a:solidFill>
                  <a:srgbClr val="E50856"/>
                </a:solidFill>
                <a:latin typeface="Avenir Next Condensed Regular"/>
                <a:ea typeface="Avenir Next Condensed Regular"/>
                <a:cs typeface="Avenir Next Condensed Regular"/>
                <a:sym typeface="Avenir Next Condensed Regular"/>
              </a:defRPr>
            </a:pPr>
            <a:r>
              <a:t>Programming 6</a:t>
            </a:r>
          </a:p>
        </p:txBody>
      </p:sp>
      <p:sp>
        <p:nvSpPr>
          <p:cNvPr id="94" name="Tijdelijke aanduiding voor tekst 3"/>
          <p:cNvSpPr/>
          <p:nvPr>
            <p:ph type="body" idx="22"/>
          </p:nvPr>
        </p:nvSpPr>
        <p:spPr>
          <a:prstGeom prst="rect">
            <a:avLst/>
          </a:prstGeom>
        </p:spPr>
        <p:txBody>
          <a:bodyPr/>
          <a:lstStyle/>
          <a:p>
            <a:pPr indent="131399">
              <a:defRPr b="1" sz="13900">
                <a:latin typeface="Avenir Next Condensed Regular"/>
                <a:ea typeface="Avenir Next Condensed Regular"/>
                <a:cs typeface="Avenir Next Condensed Regular"/>
                <a:sym typeface="Avenir Next Condensed Regular"/>
              </a:defRPr>
            </a:pPr>
          </a:p>
        </p:txBody>
      </p:sp>
      <p:sp>
        <p:nvSpPr>
          <p:cNvPr id="95" name="Tijdelijke aanduiding voor tekst 1"/>
          <p:cNvSpPr txBox="1"/>
          <p:nvPr/>
        </p:nvSpPr>
        <p:spPr>
          <a:xfrm>
            <a:off x="1800225" y="11121881"/>
            <a:ext cx="20828000" cy="16097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nSpc>
                <a:spcPct val="80000"/>
              </a:lnSpc>
              <a:spcBef>
                <a:spcPts val="1000"/>
              </a:spcBef>
              <a:defRPr sz="3000">
                <a:latin typeface="Avenir Next Condensed Regular"/>
                <a:ea typeface="Avenir Next Condensed Regular"/>
                <a:cs typeface="Avenir Next Condensed Regular"/>
                <a:sym typeface="Avenir Next Condensed Regular"/>
              </a:defRPr>
            </a:pPr>
            <a:r>
              <a:t>johan.korten@han.nl </a:t>
            </a:r>
          </a:p>
          <a:p>
            <a:pPr>
              <a:lnSpc>
                <a:spcPct val="80000"/>
              </a:lnSpc>
              <a:spcBef>
                <a:spcPts val="1000"/>
              </a:spcBef>
              <a:defRPr sz="3000">
                <a:latin typeface="Avenir Next Condensed Regular"/>
                <a:ea typeface="Avenir Next Condensed Regular"/>
                <a:cs typeface="Avenir Next Condensed Regular"/>
                <a:sym typeface="Avenir Next Condensed Regular"/>
              </a:defRPr>
            </a:pPr>
            <a:r>
              <a:t>V1.0 Nov 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en Code Quality Kills: Resume"/>
          <p:cNvSpPr txBox="1"/>
          <p:nvPr>
            <p:ph type="title"/>
          </p:nvPr>
        </p:nvSpPr>
        <p:spPr>
          <a:prstGeom prst="rect">
            <a:avLst/>
          </a:prstGeom>
        </p:spPr>
        <p:txBody>
          <a:bodyPr/>
          <a:lstStyle/>
          <a:p>
            <a:pPr/>
            <a:r>
              <a:t>When Code Quality Kills: Resume</a:t>
            </a:r>
          </a:p>
        </p:txBody>
      </p:sp>
      <p:sp>
        <p:nvSpPr>
          <p:cNvPr id="132" name="Both cases show:…"/>
          <p:cNvSpPr txBox="1"/>
          <p:nvPr>
            <p:ph type="body" idx="1"/>
          </p:nvPr>
        </p:nvSpPr>
        <p:spPr>
          <a:xfrm>
            <a:off x="1688592" y="3069576"/>
            <a:ext cx="21824355" cy="9296401"/>
          </a:xfrm>
          <a:prstGeom prst="rect">
            <a:avLst/>
          </a:prstGeom>
        </p:spPr>
        <p:txBody>
          <a:bodyPr/>
          <a:lstStyle/>
          <a:p>
            <a:pPr>
              <a:lnSpc>
                <a:spcPct val="120000"/>
              </a:lnSpc>
            </a:pPr>
            <a:r>
              <a:t>Both cases show:</a:t>
            </a:r>
          </a:p>
          <a:p>
            <a:pPr>
              <a:lnSpc>
                <a:spcPct val="120000"/>
              </a:lnSpc>
            </a:pPr>
            <a:r>
              <a:t>"It compiles" ≠ "It's safe"</a:t>
            </a:r>
          </a:p>
          <a:p>
            <a:pPr>
              <a:lnSpc>
                <a:spcPct val="120000"/>
              </a:lnSpc>
            </a:pPr>
          </a:p>
          <a:p>
            <a:pPr>
              <a:lnSpc>
                <a:spcPct val="120000"/>
              </a:lnSpc>
            </a:pPr>
            <a:r>
              <a:t>Standards exist for reasons - written in blood</a:t>
            </a:r>
          </a:p>
          <a:p>
            <a:pPr>
              <a:lnSpc>
                <a:spcPct val="120000"/>
              </a:lnSpc>
            </a:pPr>
            <a:r>
              <a:t>Testing alone is insufficient - code must be maintainable and verifiable</a:t>
            </a:r>
          </a:p>
          <a:p>
            <a:pPr>
              <a:lnSpc>
                <a:spcPct val="120000"/>
              </a:lnSpc>
            </a:pPr>
            <a:r>
              <a:t>Overconfidence kills - both companies dismissed early warnings</a:t>
            </a:r>
          </a:p>
          <a:p>
            <a:pPr>
              <a:lnSpc>
                <a:spcPct val="120000"/>
              </a:lnSpc>
            </a:pPr>
          </a:p>
          <a:p>
            <a:pPr>
              <a:lnSpc>
                <a:spcPct val="120000"/>
              </a:lnSpc>
            </a:pPr>
            <a:r>
              <a:t>These weren't syntax errors. These were design and process failures that standards like MISRA specifically prevent. Let's learn what those standards are and why they matter."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en Code Quality Kills: Resume"/>
          <p:cNvSpPr txBox="1"/>
          <p:nvPr>
            <p:ph type="title"/>
          </p:nvPr>
        </p:nvSpPr>
        <p:spPr>
          <a:prstGeom prst="rect">
            <a:avLst/>
          </a:prstGeom>
        </p:spPr>
        <p:txBody>
          <a:bodyPr/>
          <a:lstStyle/>
          <a:p>
            <a:pPr/>
            <a:r>
              <a:t>When Code Quality Kills: Resume</a:t>
            </a:r>
          </a:p>
        </p:txBody>
      </p:sp>
      <p:sp>
        <p:nvSpPr>
          <p:cNvPr id="137" name="From SOLID to safety-critical coding:…"/>
          <p:cNvSpPr txBox="1"/>
          <p:nvPr>
            <p:ph type="body" idx="1"/>
          </p:nvPr>
        </p:nvSpPr>
        <p:spPr>
          <a:xfrm>
            <a:off x="1688592" y="3069576"/>
            <a:ext cx="21824355" cy="9296401"/>
          </a:xfrm>
          <a:prstGeom prst="rect">
            <a:avLst/>
          </a:prstGeom>
        </p:spPr>
        <p:txBody>
          <a:bodyPr/>
          <a:lstStyle/>
          <a:p>
            <a:pPr>
              <a:lnSpc>
                <a:spcPct val="120000"/>
              </a:lnSpc>
            </a:pPr>
            <a:r>
              <a:t>From SOLID to safety-critical coding: </a:t>
            </a:r>
          </a:p>
          <a:p>
            <a:pPr>
              <a:lnSpc>
                <a:spcPct val="120000"/>
              </a:lnSpc>
            </a:pPr>
            <a:r>
              <a:t>- SOLID helps with maintainability, but embedded systems need more…</a:t>
            </a:r>
          </a:p>
          <a:p>
            <a:pPr>
              <a:lnSpc>
                <a:spcPct val="120000"/>
              </a:lnSpc>
            </a:pPr>
            <a:r>
              <a:t>- Clean code matters differently in embedded: safety, certification, resource constraints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142" name="Performance vs safety, readability vs efficiency"/>
          <p:cNvSpPr txBox="1"/>
          <p:nvPr>
            <p:ph type="body" idx="1"/>
          </p:nvPr>
        </p:nvSpPr>
        <p:spPr>
          <a:xfrm>
            <a:off x="1688592" y="3069576"/>
            <a:ext cx="21824355" cy="9296401"/>
          </a:xfrm>
          <a:prstGeom prst="rect">
            <a:avLst/>
          </a:prstGeom>
        </p:spPr>
        <p:txBody>
          <a:bodyPr/>
          <a:lstStyle/>
          <a:p>
            <a:pPr>
              <a:lnSpc>
                <a:spcPct val="120000"/>
              </a:lnSpc>
            </a:pPr>
            <a:r>
              <a:t>Performance vs safety, readability vs efficiency</a:t>
            </a:r>
          </a:p>
          <a:p>
            <a:pPr>
              <a:lnSpc>
                <a:spcPct val="120000"/>
              </a:lnSpc>
            </a:pPr>
          </a:p>
        </p:txBody>
      </p:sp>
      <p:pic>
        <p:nvPicPr>
          <p:cNvPr id="143" name="Afbeelding" descr="Afbeelding"/>
          <p:cNvPicPr>
            <a:picLocks noChangeAspect="1"/>
          </p:cNvPicPr>
          <p:nvPr/>
        </p:nvPicPr>
        <p:blipFill>
          <a:blip r:embed="rId3">
            <a:extLst/>
          </a:blip>
          <a:stretch>
            <a:fillRect/>
          </a:stretch>
        </p:blipFill>
        <p:spPr>
          <a:xfrm>
            <a:off x="2099265" y="4306952"/>
            <a:ext cx="13236633" cy="44766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ISRA Compliance on C++:"/>
          <p:cNvSpPr txBox="1"/>
          <p:nvPr>
            <p:ph type="title"/>
          </p:nvPr>
        </p:nvSpPr>
        <p:spPr>
          <a:prstGeom prst="rect">
            <a:avLst/>
          </a:prstGeom>
        </p:spPr>
        <p:txBody>
          <a:bodyPr/>
          <a:lstStyle/>
          <a:p>
            <a:pPr/>
            <a:r>
              <a:t>MISRA Compliance on C++:</a:t>
            </a:r>
          </a:p>
        </p:txBody>
      </p:sp>
      <p:sp>
        <p:nvSpPr>
          <p:cNvPr id="148" name="“While popular, no programming language can guarantee that the final executable code will behave exactly as the developer intended.…"/>
          <p:cNvSpPr txBox="1"/>
          <p:nvPr>
            <p:ph type="body" idx="1"/>
          </p:nvPr>
        </p:nvSpPr>
        <p:spPr>
          <a:xfrm>
            <a:off x="1688592" y="3069576"/>
            <a:ext cx="21824355" cy="9296401"/>
          </a:xfrm>
          <a:prstGeom prst="rect">
            <a:avLst/>
          </a:prstGeom>
        </p:spPr>
        <p:txBody>
          <a:bodyPr/>
          <a:lstStyle/>
          <a:p>
            <a:pPr>
              <a:lnSpc>
                <a:spcPct val="120000"/>
              </a:lnSpc>
            </a:pPr>
            <a:r>
              <a:t>“While popular, no programming language can guarantee that the final executable code will behave exactly as the developer intended. </a:t>
            </a:r>
          </a:p>
          <a:p>
            <a:pPr>
              <a:lnSpc>
                <a:spcPct val="120000"/>
              </a:lnSpc>
            </a:pPr>
          </a:p>
          <a:p>
            <a:pPr>
              <a:lnSpc>
                <a:spcPct val="120000"/>
              </a:lnSpc>
            </a:pPr>
            <a:r>
              <a:t>The language has several drawbacks which are discussed in the following sub-sections.”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MISRA Compliance on C++: Essentials"/>
          <p:cNvSpPr txBox="1"/>
          <p:nvPr>
            <p:ph type="title"/>
          </p:nvPr>
        </p:nvSpPr>
        <p:spPr>
          <a:prstGeom prst="rect">
            <a:avLst/>
          </a:prstGeom>
        </p:spPr>
        <p:txBody>
          <a:bodyPr/>
          <a:lstStyle/>
          <a:p>
            <a:pPr/>
            <a:r>
              <a:t>MISRA Compliance on C++: Essentials</a:t>
            </a:r>
          </a:p>
        </p:txBody>
      </p:sp>
      <p:sp>
        <p:nvSpPr>
          <p:cNvPr id="153" name="Essential MISRA Reading in a C++ context:…"/>
          <p:cNvSpPr txBox="1"/>
          <p:nvPr>
            <p:ph type="body" idx="1"/>
          </p:nvPr>
        </p:nvSpPr>
        <p:spPr>
          <a:xfrm>
            <a:off x="1688592" y="3069576"/>
            <a:ext cx="21824355" cy="9296401"/>
          </a:xfrm>
          <a:prstGeom prst="rect">
            <a:avLst/>
          </a:prstGeom>
        </p:spPr>
        <p:txBody>
          <a:bodyPr/>
          <a:lstStyle/>
          <a:p>
            <a:pPr>
              <a:lnSpc>
                <a:spcPct val="120000"/>
              </a:lnSpc>
            </a:pPr>
            <a:r>
              <a:t>Essential MISRA Reading in a C++ context:</a:t>
            </a:r>
          </a:p>
          <a:p>
            <a:pPr lvl="1" marL="0" indent="491399">
              <a:lnSpc>
                <a:spcPct val="120000"/>
              </a:lnSpc>
              <a:buSzTx/>
              <a:buNone/>
            </a:pPr>
            <a:r>
              <a:t>Chapter 2: "Disadvantages of C++" - discusses why standards are needed</a:t>
            </a:r>
          </a:p>
          <a:p>
            <a:pPr lvl="1" marL="0" indent="491399">
              <a:lnSpc>
                <a:spcPct val="120000"/>
              </a:lnSpc>
              <a:buSzTx/>
              <a:buNone/>
            </a:pPr>
            <a:r>
              <a:t>Chapter 4: Type conversions and casts</a:t>
            </a:r>
          </a:p>
          <a:p>
            <a:pPr lvl="1" marL="0" indent="491399">
              <a:lnSpc>
                <a:spcPct val="120000"/>
              </a:lnSpc>
              <a:buSzTx/>
              <a:buNone/>
            </a:pPr>
            <a:r>
              <a:t>Chapter 6: Basic concepts (particularly control flow)</a:t>
            </a:r>
          </a:p>
          <a:p>
            <a:pPr lvl="1" marL="0" indent="491399">
              <a:lnSpc>
                <a:spcPct val="120000"/>
              </a:lnSpc>
              <a:buSzTx/>
              <a:buNone/>
            </a:pPr>
            <a:r>
              <a:t>Chapter 8: Declarations and definitions</a:t>
            </a:r>
          </a:p>
          <a:p>
            <a:pPr lvl="1" marL="0" indent="491399">
              <a:lnSpc>
                <a:spcPct val="120000"/>
              </a:lnSpc>
              <a:buSzTx/>
              <a:buNone/>
            </a:pPr>
            <a:r>
              <a:t>Chapter 15: Resource management (RAII)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MISRA Compliance on C++: Essentials"/>
          <p:cNvSpPr txBox="1"/>
          <p:nvPr>
            <p:ph type="title"/>
          </p:nvPr>
        </p:nvSpPr>
        <p:spPr>
          <a:prstGeom prst="rect">
            <a:avLst/>
          </a:prstGeom>
        </p:spPr>
        <p:txBody>
          <a:bodyPr/>
          <a:lstStyle/>
          <a:p>
            <a:pPr/>
            <a:r>
              <a:t>MISRA Compliance on C++: Essentials</a:t>
            </a:r>
          </a:p>
        </p:txBody>
      </p:sp>
      <p:sp>
        <p:nvSpPr>
          <p:cNvPr id="158" name="Chapter 2: &quot;Disadvantages of C++&quot; - discusses why standards are needed…"/>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2: "Disadvantages of C++" - discusses why standards are needed</a:t>
            </a:r>
          </a:p>
          <a:p>
            <a:pPr defTabSz="859536">
              <a:lnSpc>
                <a:spcPct val="120000"/>
              </a:lnSpc>
              <a:spcBef>
                <a:spcPts val="900"/>
              </a:spcBef>
              <a:defRPr sz="3572"/>
            </a:pPr>
          </a:p>
          <a:p>
            <a:pPr defTabSz="859536">
              <a:lnSpc>
                <a:spcPct val="120000"/>
              </a:lnSpc>
              <a:spcBef>
                <a:spcPts val="900"/>
              </a:spcBef>
              <a:defRPr sz="3572"/>
            </a:pPr>
            <a:r>
              <a:rPr b="1"/>
              <a:t>Undefined Behavior: </a:t>
            </a:r>
            <a:r>
              <a:t>C++ has many cases where behavior is not specified by the standard (buffer overflows, dereferencing null pointers, signed integer overflow)</a:t>
            </a:r>
          </a:p>
          <a:p>
            <a:pPr defTabSz="859536">
              <a:lnSpc>
                <a:spcPct val="120000"/>
              </a:lnSpc>
              <a:spcBef>
                <a:spcPts val="900"/>
              </a:spcBef>
              <a:defRPr sz="3572"/>
            </a:pPr>
            <a:r>
              <a:rPr b="1"/>
              <a:t>Implementation-Defined Behavior: </a:t>
            </a:r>
            <a:r>
              <a:t>Compiler-specific behaviors that can vary</a:t>
            </a:r>
          </a:p>
          <a:p>
            <a:pPr defTabSz="859536">
              <a:lnSpc>
                <a:spcPct val="120000"/>
              </a:lnSpc>
              <a:spcBef>
                <a:spcPts val="900"/>
              </a:spcBef>
              <a:defRPr sz="3572"/>
            </a:pPr>
            <a:r>
              <a:rPr b="1"/>
              <a:t>Unspecified Behavior: </a:t>
            </a:r>
            <a:r>
              <a:t>Standard allows multiple valid outcomes</a:t>
            </a:r>
          </a:p>
          <a:p>
            <a:pPr defTabSz="859536">
              <a:lnSpc>
                <a:spcPct val="120000"/>
              </a:lnSpc>
              <a:spcBef>
                <a:spcPts val="900"/>
              </a:spcBef>
              <a:defRPr sz="3572"/>
            </a:pPr>
            <a:r>
              <a:rPr b="1"/>
              <a:t>Complexity: </a:t>
            </a:r>
            <a:r>
              <a:t>C++ is a large, complex language with many features that can interact in unexpected ways</a:t>
            </a:r>
          </a:p>
          <a:p>
            <a:pPr defTabSz="859536">
              <a:lnSpc>
                <a:spcPct val="120000"/>
              </a:lnSpc>
              <a:spcBef>
                <a:spcPts val="900"/>
              </a:spcBef>
              <a:defRPr sz="3572"/>
            </a:pPr>
            <a:r>
              <a:rPr b="1"/>
              <a:t>Backward Compatibility:</a:t>
            </a:r>
            <a:r>
              <a:t> Legacy features retained for compatibility can be dangerous in safety-critical contexts</a:t>
            </a:r>
          </a:p>
          <a:p>
            <a:pPr defTabSz="859536">
              <a:lnSpc>
                <a:spcPct val="120000"/>
              </a:lnSpc>
              <a:spcBef>
                <a:spcPts val="900"/>
              </a:spcBef>
              <a:defRPr sz="3572"/>
            </a:pPr>
            <a:r>
              <a:rPr b="1"/>
              <a:t>Lack of Built-in Safety: </a:t>
            </a:r>
            <a:r>
              <a:t>No automatic bounds checking, memory management, or initialization</a:t>
            </a:r>
          </a:p>
          <a:p>
            <a:pPr defTabSz="859536">
              <a:lnSpc>
                <a:spcPct val="120000"/>
              </a:lnSpc>
              <a:spcBef>
                <a:spcPts val="900"/>
              </a:spcBef>
              <a:defRPr sz="3572"/>
            </a:pPr>
          </a:p>
          <a:p>
            <a:pPr defTabSz="859536">
              <a:lnSpc>
                <a:spcPct val="120000"/>
              </a:lnSpc>
              <a:spcBef>
                <a:spcPts val="900"/>
              </a:spcBef>
              <a:defRPr sz="3572"/>
            </a:pPr>
            <a:r>
              <a:t>Standards like MISRA restrict the language to a safer, more predictable subset by eliminating undefined behaviors and dangerous constructs.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ISRA Compliance on C++: Essentials"/>
          <p:cNvSpPr txBox="1"/>
          <p:nvPr>
            <p:ph type="title"/>
          </p:nvPr>
        </p:nvSpPr>
        <p:spPr>
          <a:prstGeom prst="rect">
            <a:avLst/>
          </a:prstGeom>
        </p:spPr>
        <p:txBody>
          <a:bodyPr/>
          <a:lstStyle/>
          <a:p>
            <a:pPr/>
            <a:r>
              <a:t>MISRA Compliance on C++: Essentials</a:t>
            </a:r>
          </a:p>
        </p:txBody>
      </p:sp>
      <p:sp>
        <p:nvSpPr>
          <p:cNvPr id="163" name="Chapter 4: Type conversions and casts…"/>
          <p:cNvSpPr txBox="1"/>
          <p:nvPr>
            <p:ph type="body" idx="1"/>
          </p:nvPr>
        </p:nvSpPr>
        <p:spPr>
          <a:xfrm>
            <a:off x="1688592" y="3069576"/>
            <a:ext cx="21824355" cy="9296401"/>
          </a:xfrm>
          <a:prstGeom prst="rect">
            <a:avLst/>
          </a:prstGeom>
        </p:spPr>
        <p:txBody>
          <a:bodyPr/>
          <a:lstStyle/>
          <a:p>
            <a:pPr defTabSz="859536">
              <a:lnSpc>
                <a:spcPct val="120000"/>
              </a:lnSpc>
              <a:spcBef>
                <a:spcPts val="900"/>
              </a:spcBef>
              <a:defRPr sz="3572"/>
            </a:pPr>
            <a:r>
              <a:t>Chapter 4: Type conversions and casts</a:t>
            </a:r>
          </a:p>
          <a:p>
            <a:pPr defTabSz="859536">
              <a:lnSpc>
                <a:spcPct val="120000"/>
              </a:lnSpc>
              <a:spcBef>
                <a:spcPts val="900"/>
              </a:spcBef>
              <a:defRPr sz="3572"/>
            </a:pPr>
          </a:p>
          <a:p>
            <a:pPr defTabSz="859536">
              <a:lnSpc>
                <a:spcPct val="120000"/>
              </a:lnSpc>
              <a:spcBef>
                <a:spcPts val="900"/>
              </a:spcBef>
              <a:defRPr sz="3572"/>
            </a:pPr>
            <a:r>
              <a:rPr b="1"/>
              <a:t>Implicit Conversions Are Dangerous: </a:t>
            </a:r>
            <a:r>
              <a:t>Can lose data silently (int to unsigned, float to int, pointer conversions)</a:t>
            </a:r>
          </a:p>
          <a:p>
            <a:pPr defTabSz="859536">
              <a:lnSpc>
                <a:spcPct val="120000"/>
              </a:lnSpc>
              <a:spcBef>
                <a:spcPts val="900"/>
              </a:spcBef>
              <a:defRPr sz="3572"/>
            </a:pPr>
            <a:r>
              <a:rPr b="1"/>
              <a:t>Signed/Unsigned Mixing: </a:t>
            </a:r>
            <a:r>
              <a:t>Major source of bugs in embedded systems</a:t>
            </a:r>
          </a:p>
          <a:p>
            <a:pPr defTabSz="859536">
              <a:lnSpc>
                <a:spcPct val="120000"/>
              </a:lnSpc>
              <a:spcBef>
                <a:spcPts val="900"/>
              </a:spcBef>
              <a:defRPr sz="3572"/>
            </a:pPr>
            <a:r>
              <a:rPr b="1"/>
              <a:t>Narrowing Conversions:</a:t>
            </a:r>
            <a:r>
              <a:t> Losing precision without warning</a:t>
            </a:r>
          </a:p>
          <a:p>
            <a:pPr defTabSz="859536">
              <a:lnSpc>
                <a:spcPct val="120000"/>
              </a:lnSpc>
              <a:spcBef>
                <a:spcPts val="900"/>
              </a:spcBef>
              <a:defRPr sz="3572"/>
            </a:pPr>
            <a:r>
              <a:rPr b="1"/>
              <a:t>Pointer Casts: </a:t>
            </a:r>
            <a:r>
              <a:t>Violate type safety and can cause alignment issues</a:t>
            </a:r>
          </a:p>
          <a:p>
            <a:pPr defTabSz="859536">
              <a:lnSpc>
                <a:spcPct val="120000"/>
              </a:lnSpc>
              <a:spcBef>
                <a:spcPts val="900"/>
              </a:spcBef>
              <a:defRPr sz="3572"/>
            </a:pPr>
            <a:br/>
            <a:r>
              <a:t>MISRA Approach:</a:t>
            </a:r>
          </a:p>
          <a:p>
            <a:pPr marL="358140" indent="-358140" defTabSz="859536">
              <a:lnSpc>
                <a:spcPct val="120000"/>
              </a:lnSpc>
              <a:spcBef>
                <a:spcPts val="900"/>
              </a:spcBef>
              <a:buSzPct val="100000"/>
              <a:buChar char="•"/>
              <a:defRPr sz="3572"/>
            </a:pPr>
            <a:r>
              <a:t>Prefer explicit casts over implicit conversions</a:t>
            </a:r>
          </a:p>
          <a:p>
            <a:pPr marL="358140" indent="-358140" defTabSz="859536">
              <a:lnSpc>
                <a:spcPct val="120000"/>
              </a:lnSpc>
              <a:spcBef>
                <a:spcPts val="900"/>
              </a:spcBef>
              <a:buSzPct val="100000"/>
              <a:buChar char="•"/>
              <a:defRPr sz="3572"/>
            </a:pPr>
            <a:r>
              <a:t>Use static_cast for safe conversions</a:t>
            </a:r>
          </a:p>
          <a:p>
            <a:pPr marL="358140" indent="-358140" defTabSz="859536">
              <a:lnSpc>
                <a:spcPct val="120000"/>
              </a:lnSpc>
              <a:spcBef>
                <a:spcPts val="900"/>
              </a:spcBef>
              <a:buSzPct val="100000"/>
              <a:buChar char="•"/>
              <a:defRPr sz="3572"/>
            </a:pPr>
            <a:r>
              <a:t>Avoid reinterpret_cast and C-style casts</a:t>
            </a:r>
          </a:p>
          <a:p>
            <a:pPr marL="358140" indent="-358140" defTabSz="859536">
              <a:lnSpc>
                <a:spcPct val="120000"/>
              </a:lnSpc>
              <a:spcBef>
                <a:spcPts val="900"/>
              </a:spcBef>
              <a:buSzPct val="100000"/>
              <a:buChar char="•"/>
              <a:defRPr sz="3572"/>
            </a:pPr>
            <a:r>
              <a:t>Never cast away const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MISRA Compliance on C++: Essentials"/>
          <p:cNvSpPr txBox="1"/>
          <p:nvPr>
            <p:ph type="title"/>
          </p:nvPr>
        </p:nvSpPr>
        <p:spPr>
          <a:prstGeom prst="rect">
            <a:avLst/>
          </a:prstGeom>
        </p:spPr>
        <p:txBody>
          <a:bodyPr/>
          <a:lstStyle/>
          <a:p>
            <a:pPr/>
            <a:r>
              <a:t>MISRA Compliance on C++: Essentials</a:t>
            </a:r>
          </a:p>
        </p:txBody>
      </p:sp>
      <p:sp>
        <p:nvSpPr>
          <p:cNvPr id="168" name="Chapter 6: Basic concepts (particularly control flow)…"/>
          <p:cNvSpPr txBox="1"/>
          <p:nvPr>
            <p:ph type="body" idx="1"/>
          </p:nvPr>
        </p:nvSpPr>
        <p:spPr>
          <a:xfrm>
            <a:off x="1688592" y="3069576"/>
            <a:ext cx="21824355" cy="9296401"/>
          </a:xfrm>
          <a:prstGeom prst="rect">
            <a:avLst/>
          </a:prstGeom>
        </p:spPr>
        <p:txBody>
          <a:bodyPr/>
          <a:lstStyle/>
          <a:p>
            <a:pPr>
              <a:lnSpc>
                <a:spcPct val="120000"/>
              </a:lnSpc>
            </a:pPr>
            <a:r>
              <a:t>Chapter 6: Basic concepts (particularly control flow)</a:t>
            </a:r>
          </a:p>
          <a:p>
            <a:pPr>
              <a:lnSpc>
                <a:spcPct val="120000"/>
              </a:lnSpc>
            </a:pPr>
          </a:p>
          <a:p>
            <a:pPr>
              <a:lnSpc>
                <a:spcPct val="120000"/>
              </a:lnSpc>
            </a:pPr>
            <a:r>
              <a:rPr b="1"/>
              <a:t>Goto Considered Harmful:</a:t>
            </a:r>
            <a:r>
              <a:t> Makes code difficult to analyze and verify</a:t>
            </a:r>
          </a:p>
          <a:p>
            <a:pPr>
              <a:lnSpc>
                <a:spcPct val="120000"/>
              </a:lnSpc>
            </a:pPr>
            <a:r>
              <a:rPr b="1"/>
              <a:t>Single Entry/Exit:</a:t>
            </a:r>
            <a:r>
              <a:t> Functions should have clear, predictable flow</a:t>
            </a:r>
          </a:p>
          <a:p>
            <a:pPr>
              <a:lnSpc>
                <a:spcPct val="120000"/>
              </a:lnSpc>
            </a:pPr>
            <a:r>
              <a:rPr b="1"/>
              <a:t>Loop Bounds:</a:t>
            </a:r>
            <a:r>
              <a:t> All loops should have deterministic, analyzable bounds</a:t>
            </a:r>
          </a:p>
          <a:p>
            <a:pPr>
              <a:lnSpc>
                <a:spcPct val="120000"/>
              </a:lnSpc>
            </a:pPr>
            <a:r>
              <a:rPr b="1"/>
              <a:t>Switch Statements:</a:t>
            </a:r>
            <a:r>
              <a:t> Must have default cases, no fall-through</a:t>
            </a:r>
          </a:p>
          <a:p>
            <a:pPr>
              <a:lnSpc>
                <a:spcPct val="120000"/>
              </a:lnSpc>
            </a:pPr>
            <a:r>
              <a:rPr b="1"/>
              <a:t>Cyclomatic Complexity:</a:t>
            </a:r>
            <a:r>
              <a:t> Keep functions simple and testable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MISRA Compliance on C++: Essentials"/>
          <p:cNvSpPr txBox="1"/>
          <p:nvPr>
            <p:ph type="title"/>
          </p:nvPr>
        </p:nvSpPr>
        <p:spPr>
          <a:prstGeom prst="rect">
            <a:avLst/>
          </a:prstGeom>
        </p:spPr>
        <p:txBody>
          <a:bodyPr/>
          <a:lstStyle/>
          <a:p>
            <a:pPr/>
            <a:r>
              <a:t>MISRA Compliance on C++: Essentials</a:t>
            </a:r>
          </a:p>
        </p:txBody>
      </p:sp>
      <p:sp>
        <p:nvSpPr>
          <p:cNvPr id="173" name="Chapter 8: Declarations and definitions…"/>
          <p:cNvSpPr txBox="1"/>
          <p:nvPr>
            <p:ph type="body" idx="1"/>
          </p:nvPr>
        </p:nvSpPr>
        <p:spPr>
          <a:xfrm>
            <a:off x="1688592" y="3069576"/>
            <a:ext cx="21824355" cy="9296401"/>
          </a:xfrm>
          <a:prstGeom prst="rect">
            <a:avLst/>
          </a:prstGeom>
        </p:spPr>
        <p:txBody>
          <a:bodyPr/>
          <a:lstStyle/>
          <a:p>
            <a:pPr>
              <a:lnSpc>
                <a:spcPct val="120000"/>
              </a:lnSpc>
            </a:pPr>
            <a:r>
              <a:t>Chapter 8: Declarations and definitions</a:t>
            </a:r>
          </a:p>
          <a:p>
            <a:pPr>
              <a:lnSpc>
                <a:spcPct val="120000"/>
              </a:lnSpc>
            </a:pPr>
          </a:p>
          <a:p>
            <a:pPr>
              <a:lnSpc>
                <a:spcPct val="120000"/>
              </a:lnSpc>
            </a:pPr>
            <a:r>
              <a:rPr b="1"/>
              <a:t>Initialization Is Mandatory:</a:t>
            </a:r>
            <a:r>
              <a:t> All variables must be initialized before use</a:t>
            </a:r>
          </a:p>
          <a:p>
            <a:pPr>
              <a:lnSpc>
                <a:spcPct val="120000"/>
              </a:lnSpc>
            </a:pPr>
            <a:r>
              <a:rPr b="1"/>
              <a:t>Scope Minimization:</a:t>
            </a:r>
            <a:r>
              <a:t> Declare variables in smallest possible scope</a:t>
            </a:r>
          </a:p>
          <a:p>
            <a:pPr>
              <a:lnSpc>
                <a:spcPct val="120000"/>
              </a:lnSpc>
            </a:pPr>
            <a:r>
              <a:rPr b="1"/>
              <a:t>One Declaration Per Line: </a:t>
            </a:r>
            <a:r>
              <a:t>Improves readability and reduces errors</a:t>
            </a:r>
          </a:p>
          <a:p>
            <a:pPr>
              <a:lnSpc>
                <a:spcPct val="120000"/>
              </a:lnSpc>
            </a:pPr>
            <a:r>
              <a:rPr b="1"/>
              <a:t>Consistent Naming:</a:t>
            </a:r>
            <a:r>
              <a:t> Clear, meaningful names</a:t>
            </a:r>
          </a:p>
          <a:p>
            <a:pPr>
              <a:lnSpc>
                <a:spcPct val="120000"/>
              </a:lnSpc>
            </a:pPr>
            <a:r>
              <a:rPr b="1"/>
              <a:t>Avoid Shadowing:</a:t>
            </a:r>
            <a:r>
              <a:t> Don't reuse names in nested scopes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MISRA Compliance on C++: Essentials"/>
          <p:cNvSpPr txBox="1"/>
          <p:nvPr>
            <p:ph type="title"/>
          </p:nvPr>
        </p:nvSpPr>
        <p:spPr>
          <a:prstGeom prst="rect">
            <a:avLst/>
          </a:prstGeom>
        </p:spPr>
        <p:txBody>
          <a:bodyPr/>
          <a:lstStyle/>
          <a:p>
            <a:pPr/>
            <a:r>
              <a:t>MISRA Compliance on C++: Essentials</a:t>
            </a:r>
          </a:p>
        </p:txBody>
      </p:sp>
      <p:sp>
        <p:nvSpPr>
          <p:cNvPr id="178" name="Chapter 15: Resource management (RAII)…"/>
          <p:cNvSpPr txBox="1"/>
          <p:nvPr>
            <p:ph type="body" idx="1"/>
          </p:nvPr>
        </p:nvSpPr>
        <p:spPr>
          <a:xfrm>
            <a:off x="1688592" y="3069576"/>
            <a:ext cx="21824355" cy="9296401"/>
          </a:xfrm>
          <a:prstGeom prst="rect">
            <a:avLst/>
          </a:prstGeom>
        </p:spPr>
        <p:txBody>
          <a:bodyPr/>
          <a:lstStyle/>
          <a:p>
            <a:pPr>
              <a:lnSpc>
                <a:spcPct val="120000"/>
              </a:lnSpc>
            </a:pPr>
            <a:r>
              <a:t>Chapter 15: Resource management (RAII)</a:t>
            </a:r>
          </a:p>
          <a:p>
            <a:pPr>
              <a:lnSpc>
                <a:spcPct val="120000"/>
              </a:lnSpc>
            </a:pPr>
          </a:p>
          <a:p>
            <a:pPr>
              <a:lnSpc>
                <a:spcPct val="120000"/>
              </a:lnSpc>
            </a:pPr>
            <a:r>
              <a:rPr b="1"/>
              <a:t>RAII is Fundamental: </a:t>
            </a:r>
            <a:r>
              <a:t>Resources tied to object lifetime</a:t>
            </a:r>
          </a:p>
          <a:p>
            <a:pPr>
              <a:lnSpc>
                <a:spcPct val="120000"/>
              </a:lnSpc>
            </a:pPr>
            <a:r>
              <a:rPr b="1"/>
              <a:t>No Naked new/delete: </a:t>
            </a:r>
            <a:r>
              <a:t>Use smart pointers</a:t>
            </a:r>
          </a:p>
          <a:p>
            <a:pPr>
              <a:lnSpc>
                <a:spcPct val="120000"/>
              </a:lnSpc>
            </a:pPr>
            <a:r>
              <a:rPr b="1"/>
              <a:t>Deterministic Cleanup:</a:t>
            </a:r>
            <a:r>
              <a:t> Destructors must not fail</a:t>
            </a:r>
          </a:p>
          <a:p>
            <a:pPr>
              <a:lnSpc>
                <a:spcPct val="120000"/>
              </a:lnSpc>
            </a:pPr>
            <a:r>
              <a:rPr b="1"/>
              <a:t>Exception Safety: </a:t>
            </a:r>
            <a:r>
              <a:t>Resources must be released even when exceptions occur</a:t>
            </a:r>
          </a:p>
          <a:p>
            <a:pPr>
              <a:lnSpc>
                <a:spcPct val="120000"/>
              </a:lnSpc>
            </a:pPr>
            <a:r>
              <a:rPr b="1"/>
              <a:t>Manager Classes:</a:t>
            </a:r>
            <a:r>
              <a:t> Scoped, unique, and general managers for resource handling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Workshop Topics overview"/>
          <p:cNvSpPr txBox="1"/>
          <p:nvPr>
            <p:ph type="title"/>
          </p:nvPr>
        </p:nvSpPr>
        <p:spPr>
          <a:prstGeom prst="rect">
            <a:avLst/>
          </a:prstGeom>
        </p:spPr>
        <p:txBody>
          <a:bodyPr/>
          <a:lstStyle/>
          <a:p>
            <a:pPr/>
            <a:r>
              <a:t>Workshop Topics overview</a:t>
            </a:r>
          </a:p>
        </p:txBody>
      </p:sp>
      <p:sp>
        <p:nvSpPr>
          <p:cNvPr id="98" name="Clean code (beyond SOLID)…"/>
          <p:cNvSpPr txBox="1"/>
          <p:nvPr>
            <p:ph type="body" idx="1"/>
          </p:nvPr>
        </p:nvSpPr>
        <p:spPr>
          <a:xfrm>
            <a:off x="1688592" y="3069576"/>
            <a:ext cx="21824355" cy="9296401"/>
          </a:xfrm>
          <a:prstGeom prst="rect">
            <a:avLst/>
          </a:prstGeom>
        </p:spPr>
        <p:txBody>
          <a:bodyPr/>
          <a:lstStyle/>
          <a:p>
            <a:pPr>
              <a:lnSpc>
                <a:spcPct val="120000"/>
              </a:lnSpc>
              <a:defRPr b="1"/>
            </a:pPr>
            <a:r>
              <a:t>Clean code (beyond SOLID)</a:t>
            </a:r>
          </a:p>
          <a:p>
            <a:pPr>
              <a:lnSpc>
                <a:spcPct val="120000"/>
              </a:lnSpc>
            </a:pPr>
            <a:r>
              <a:t>CMake</a:t>
            </a:r>
          </a:p>
          <a:p>
            <a:pPr>
              <a:lnSpc>
                <a:spcPct val="120000"/>
              </a:lnSpc>
            </a:pPr>
            <a:r>
              <a:t>Unit testing</a:t>
            </a:r>
          </a:p>
          <a:p>
            <a:pPr>
              <a:lnSpc>
                <a:spcPct val="120000"/>
              </a:lnSpc>
            </a:pPr>
            <a:r>
              <a:t>Commenting</a:t>
            </a:r>
          </a:p>
          <a:p>
            <a:pPr>
              <a:lnSpc>
                <a:spcPct val="120000"/>
              </a:lnSpc>
            </a:pPr>
            <a:r>
              <a:t>Patterns (Clean architecture)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MISRA Compliance on C++: Violation Categories"/>
          <p:cNvSpPr txBox="1"/>
          <p:nvPr>
            <p:ph type="title"/>
          </p:nvPr>
        </p:nvSpPr>
        <p:spPr>
          <a:prstGeom prst="rect">
            <a:avLst/>
          </a:prstGeom>
        </p:spPr>
        <p:txBody>
          <a:bodyPr/>
          <a:lstStyle/>
          <a:p>
            <a:pPr/>
            <a:r>
              <a:t>MISRA Compliance on C++: Violation Categories</a:t>
            </a:r>
          </a:p>
        </p:txBody>
      </p:sp>
      <p:sp>
        <p:nvSpPr>
          <p:cNvPr id="183" name="Mandatory…"/>
          <p:cNvSpPr txBox="1"/>
          <p:nvPr>
            <p:ph type="body" idx="1"/>
          </p:nvPr>
        </p:nvSpPr>
        <p:spPr>
          <a:xfrm>
            <a:off x="1688592" y="3069576"/>
            <a:ext cx="21824355" cy="9296401"/>
          </a:xfrm>
          <a:prstGeom prst="rect">
            <a:avLst/>
          </a:prstGeom>
        </p:spPr>
        <p:txBody>
          <a:bodyPr/>
          <a:lstStyle/>
          <a:p>
            <a:pPr>
              <a:lnSpc>
                <a:spcPct val="120000"/>
              </a:lnSpc>
              <a:defRPr b="1"/>
            </a:pPr>
            <a:r>
              <a:t>Mandatory</a:t>
            </a:r>
          </a:p>
          <a:p>
            <a:pPr>
              <a:lnSpc>
                <a:spcPct val="120000"/>
              </a:lnSpc>
            </a:pPr>
            <a:r>
              <a:t>Must be followed - No exceptions allowed</a:t>
            </a:r>
          </a:p>
          <a:p>
            <a:pPr>
              <a:lnSpc>
                <a:spcPct val="120000"/>
              </a:lnSpc>
            </a:pPr>
            <a:r>
              <a:t>Cannot be deviated from under any circumstances</a:t>
            </a:r>
          </a:p>
          <a:p>
            <a:pPr>
              <a:lnSpc>
                <a:spcPct val="120000"/>
              </a:lnSpc>
            </a:pPr>
            <a:r>
              <a:t>Typically covers critical safety issues or undefined behavior</a:t>
            </a:r>
          </a:p>
          <a:p>
            <a:pPr>
              <a:lnSpc>
                <a:spcPct val="120000"/>
              </a:lnSpc>
            </a:pPr>
          </a:p>
          <a:p>
            <a:pPr>
              <a:lnSpc>
                <a:spcPct val="120000"/>
              </a:lnSpc>
            </a:pPr>
            <a:r>
              <a:t>Violation = Immediate failure in certification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MISRA Compliance on C++: Violation Categories"/>
          <p:cNvSpPr txBox="1"/>
          <p:nvPr>
            <p:ph type="title"/>
          </p:nvPr>
        </p:nvSpPr>
        <p:spPr>
          <a:prstGeom prst="rect">
            <a:avLst/>
          </a:prstGeom>
        </p:spPr>
        <p:txBody>
          <a:bodyPr/>
          <a:lstStyle/>
          <a:p>
            <a:pPr/>
            <a:r>
              <a:t>MISRA Compliance on C++: Violation Categories</a:t>
            </a:r>
          </a:p>
        </p:txBody>
      </p:sp>
      <p:sp>
        <p:nvSpPr>
          <p:cNvPr id="188" name="Required (Most Common)…"/>
          <p:cNvSpPr txBox="1"/>
          <p:nvPr>
            <p:ph type="body" idx="1"/>
          </p:nvPr>
        </p:nvSpPr>
        <p:spPr>
          <a:xfrm>
            <a:off x="1688592" y="3069576"/>
            <a:ext cx="21824355" cy="9296401"/>
          </a:xfrm>
          <a:prstGeom prst="rect">
            <a:avLst/>
          </a:prstGeom>
        </p:spPr>
        <p:txBody>
          <a:bodyPr/>
          <a:lstStyle/>
          <a:p>
            <a:pPr>
              <a:lnSpc>
                <a:spcPct val="120000"/>
              </a:lnSpc>
              <a:defRPr b="1"/>
            </a:pPr>
            <a:r>
              <a:t>Required </a:t>
            </a:r>
            <a:r>
              <a:rPr b="0"/>
              <a:t>(Most Common)</a:t>
            </a:r>
            <a:endParaRPr b="0"/>
          </a:p>
          <a:p>
            <a:pPr>
              <a:lnSpc>
                <a:spcPct val="120000"/>
              </a:lnSpc>
            </a:pPr>
            <a:r>
              <a:t>Should be followed - Deviations require formal justification</a:t>
            </a:r>
          </a:p>
          <a:p>
            <a:pPr>
              <a:lnSpc>
                <a:spcPct val="120000"/>
              </a:lnSpc>
            </a:pPr>
            <a:r>
              <a:t>Can be deviated from, but you must:</a:t>
            </a:r>
          </a:p>
          <a:p>
            <a:pPr>
              <a:lnSpc>
                <a:spcPct val="120000"/>
              </a:lnSpc>
            </a:pPr>
            <a:r>
              <a:t>1. Document why you're deviating</a:t>
            </a:r>
          </a:p>
          <a:p>
            <a:pPr>
              <a:lnSpc>
                <a:spcPct val="120000"/>
              </a:lnSpc>
            </a:pPr>
            <a:r>
              <a:t>2. Provide technical justification</a:t>
            </a:r>
          </a:p>
          <a:p>
            <a:pPr>
              <a:lnSpc>
                <a:spcPct val="120000"/>
              </a:lnSpc>
            </a:pPr>
            <a:r>
              <a:t>3. Get approval from project safety authority</a:t>
            </a:r>
          </a:p>
          <a:p>
            <a:pPr>
              <a:lnSpc>
                <a:spcPct val="120000"/>
              </a:lnSpc>
            </a:pPr>
            <a:r>
              <a:t>4. Prove the deviation is safe</a:t>
            </a:r>
          </a:p>
          <a:p>
            <a:pPr>
              <a:lnSpc>
                <a:spcPct val="120000"/>
              </a:lnSpc>
            </a:pPr>
            <a:r>
              <a:t>Covers important safety/quality issues</a:t>
            </a:r>
          </a:p>
          <a:p>
            <a:pPr>
              <a:lnSpc>
                <a:spcPct val="120000"/>
              </a:lnSpc>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MISRA Compliance on C++: Violation Categories"/>
          <p:cNvSpPr txBox="1"/>
          <p:nvPr>
            <p:ph type="title"/>
          </p:nvPr>
        </p:nvSpPr>
        <p:spPr>
          <a:prstGeom prst="rect">
            <a:avLst/>
          </a:prstGeom>
        </p:spPr>
        <p:txBody>
          <a:bodyPr/>
          <a:lstStyle/>
          <a:p>
            <a:pPr/>
            <a:r>
              <a:t>MISRA Compliance on C++: Violation Categories</a:t>
            </a:r>
          </a:p>
        </p:txBody>
      </p:sp>
      <p:sp>
        <p:nvSpPr>
          <p:cNvPr id="193" name="Advisory…"/>
          <p:cNvSpPr txBox="1"/>
          <p:nvPr>
            <p:ph type="body" idx="1"/>
          </p:nvPr>
        </p:nvSpPr>
        <p:spPr>
          <a:xfrm>
            <a:off x="1688592" y="3069576"/>
            <a:ext cx="21824355" cy="9296401"/>
          </a:xfrm>
          <a:prstGeom prst="rect">
            <a:avLst/>
          </a:prstGeom>
        </p:spPr>
        <p:txBody>
          <a:bodyPr/>
          <a:lstStyle/>
          <a:p>
            <a:pPr>
              <a:lnSpc>
                <a:spcPct val="120000"/>
              </a:lnSpc>
              <a:defRPr b="1"/>
            </a:pPr>
            <a:r>
              <a:t>Advisory</a:t>
            </a:r>
          </a:p>
          <a:p>
            <a:pPr>
              <a:lnSpc>
                <a:spcPct val="120000"/>
              </a:lnSpc>
            </a:pPr>
            <a:r>
              <a:t>Recommended - Should follow when practical</a:t>
            </a:r>
          </a:p>
          <a:p>
            <a:pPr>
              <a:lnSpc>
                <a:spcPct val="120000"/>
              </a:lnSpc>
            </a:pPr>
            <a:r>
              <a:t>Deviations don't require formal documentation</a:t>
            </a:r>
          </a:p>
          <a:p>
            <a:pPr>
              <a:lnSpc>
                <a:spcPct val="120000"/>
              </a:lnSpc>
            </a:pPr>
            <a:r>
              <a:t>Best practices that improve code quality</a:t>
            </a:r>
          </a:p>
          <a:p>
            <a:pPr>
              <a:lnSpc>
                <a:spcPct val="120000"/>
              </a:lnSpc>
            </a:pPr>
            <a:r>
              <a:t>May have performance and/or practical trade-offs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MISRA Compliance on C++: Examples"/>
          <p:cNvSpPr txBox="1"/>
          <p:nvPr>
            <p:ph type="title"/>
          </p:nvPr>
        </p:nvSpPr>
        <p:spPr>
          <a:prstGeom prst="rect">
            <a:avLst/>
          </a:prstGeom>
        </p:spPr>
        <p:txBody>
          <a:bodyPr/>
          <a:lstStyle/>
          <a:p>
            <a:pPr/>
            <a:r>
              <a:t>MISRA Compliance on C++: Examples</a:t>
            </a:r>
          </a:p>
        </p:txBody>
      </p:sp>
      <p:sp>
        <p:nvSpPr>
          <p:cNvPr id="198" name="Disclaimer: the code examples show what pitfalls to avoid but sometimes also introduce other code smells (that is often done for simplicity reasons).…"/>
          <p:cNvSpPr txBox="1"/>
          <p:nvPr>
            <p:ph type="body" idx="1"/>
          </p:nvPr>
        </p:nvSpPr>
        <p:spPr>
          <a:xfrm>
            <a:off x="1688592" y="3069576"/>
            <a:ext cx="21824355" cy="9296401"/>
          </a:xfrm>
          <a:prstGeom prst="rect">
            <a:avLst/>
          </a:prstGeom>
        </p:spPr>
        <p:txBody>
          <a:bodyPr/>
          <a:lstStyle/>
          <a:p>
            <a:pPr>
              <a:lnSpc>
                <a:spcPct val="120000"/>
              </a:lnSpc>
            </a:pPr>
            <a:r>
              <a:t>Disclaimer: the code examples show what pitfalls to avoid but sometimes also introduce other code smells (that is often done for simplicity reasons).</a:t>
            </a:r>
          </a:p>
          <a:p>
            <a:pPr>
              <a:lnSpc>
                <a:spcPct val="120000"/>
              </a:lnSpc>
            </a:pPr>
          </a:p>
          <a:p>
            <a:pPr>
              <a:lnSpc>
                <a:spcPct val="120000"/>
              </a:lnSpc>
            </a:pPr>
            <a:r>
              <a:t>We will check our final example using the MISRA C++ 2023 rules and cppcheck!</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3" name="geplakte-film.png" descr="geplakte-film.png"/>
          <p:cNvPicPr>
            <a:picLocks noChangeAspect="1"/>
          </p:cNvPicPr>
          <p:nvPr/>
        </p:nvPicPr>
        <p:blipFill>
          <a:blip r:embed="rId2">
            <a:extLst/>
          </a:blip>
          <a:stretch>
            <a:fillRect/>
          </a:stretch>
        </p:blipFill>
        <p:spPr>
          <a:xfrm>
            <a:off x="1633972" y="2901306"/>
            <a:ext cx="10566401" cy="87249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6" name="geplakte-film.png" descr="geplakte-film.png"/>
          <p:cNvPicPr>
            <a:picLocks noChangeAspect="1"/>
          </p:cNvPicPr>
          <p:nvPr/>
        </p:nvPicPr>
        <p:blipFill>
          <a:blip r:embed="rId2">
            <a:extLst/>
          </a:blip>
          <a:stretch>
            <a:fillRect/>
          </a:stretch>
        </p:blipFill>
        <p:spPr>
          <a:xfrm>
            <a:off x="1637233" y="2876550"/>
            <a:ext cx="11023601" cy="79629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Example MISRA C++ Rule 8.4.1: A variable shall be initialized before it is read"/>
          <p:cNvSpPr txBox="1"/>
          <p:nvPr>
            <p:ph type="title"/>
          </p:nvPr>
        </p:nvSpPr>
        <p:spPr>
          <a:prstGeom prst="rect">
            <a:avLst/>
          </a:prstGeom>
        </p:spPr>
        <p:txBody>
          <a:bodyPr/>
          <a:lstStyle>
            <a:lvl1pPr defTabSz="795527">
              <a:defRPr sz="6003"/>
            </a:lvl1pPr>
          </a:lstStyle>
          <a:p>
            <a:pPr/>
            <a:r>
              <a:t>Example MISRA C++ Rule 8.4.1: A variable shall be initialized before it is read</a:t>
            </a:r>
          </a:p>
        </p:txBody>
      </p:sp>
      <p:pic>
        <p:nvPicPr>
          <p:cNvPr id="209" name="geplakte-film.png" descr="geplakte-film.png"/>
          <p:cNvPicPr>
            <a:picLocks noChangeAspect="1"/>
          </p:cNvPicPr>
          <p:nvPr/>
        </p:nvPicPr>
        <p:blipFill>
          <a:blip r:embed="rId2">
            <a:extLst/>
          </a:blip>
          <a:stretch>
            <a:fillRect/>
          </a:stretch>
        </p:blipFill>
        <p:spPr>
          <a:xfrm>
            <a:off x="1592783" y="2876550"/>
            <a:ext cx="11112501" cy="79629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2" name="geplakte-film.png" descr="geplakte-film.png"/>
          <p:cNvPicPr>
            <a:picLocks noChangeAspect="1"/>
          </p:cNvPicPr>
          <p:nvPr/>
        </p:nvPicPr>
        <p:blipFill>
          <a:blip r:embed="rId2">
            <a:extLst/>
          </a:blip>
          <a:stretch>
            <a:fillRect/>
          </a:stretch>
        </p:blipFill>
        <p:spPr>
          <a:xfrm>
            <a:off x="1583957" y="2773490"/>
            <a:ext cx="13690601" cy="91186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5" name="geplakte-film.png" descr="geplakte-film.png"/>
          <p:cNvPicPr>
            <a:picLocks noChangeAspect="1"/>
          </p:cNvPicPr>
          <p:nvPr/>
        </p:nvPicPr>
        <p:blipFill>
          <a:blip r:embed="rId2">
            <a:extLst/>
          </a:blip>
          <a:stretch>
            <a:fillRect/>
          </a:stretch>
        </p:blipFill>
        <p:spPr>
          <a:xfrm>
            <a:off x="1583957" y="2722489"/>
            <a:ext cx="13690601" cy="107442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Example MISRA C++ Rule 7.1.1:  A variable which is not modified shall be const qualified"/>
          <p:cNvSpPr txBox="1"/>
          <p:nvPr>
            <p:ph type="title"/>
          </p:nvPr>
        </p:nvSpPr>
        <p:spPr>
          <a:prstGeom prst="rect">
            <a:avLst/>
          </a:prstGeom>
        </p:spPr>
        <p:txBody>
          <a:bodyPr/>
          <a:lstStyle/>
          <a:p>
            <a:pPr defTabSz="795527">
              <a:defRPr sz="6003"/>
            </a:pPr>
            <a:r>
              <a:t>Example MISRA C++ Rule 7.1.1: </a:t>
            </a:r>
            <a:br/>
            <a:r>
              <a:t>A variable which is not modified shall be const qualified</a:t>
            </a:r>
          </a:p>
        </p:txBody>
      </p:sp>
      <p:pic>
        <p:nvPicPr>
          <p:cNvPr id="218"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 few reasons why do we need clean code…"/>
          <p:cNvSpPr txBox="1"/>
          <p:nvPr>
            <p:ph type="title"/>
          </p:nvPr>
        </p:nvSpPr>
        <p:spPr>
          <a:prstGeom prst="rect">
            <a:avLst/>
          </a:prstGeom>
        </p:spPr>
        <p:txBody>
          <a:bodyPr/>
          <a:lstStyle/>
          <a:p>
            <a:pPr/>
            <a:r>
              <a:t>A few reasons why do we need clean code…</a:t>
            </a:r>
          </a:p>
        </p:txBody>
      </p:sp>
      <p:sp>
        <p:nvSpPr>
          <p:cNvPr id="101" name="All software:…"/>
          <p:cNvSpPr txBox="1"/>
          <p:nvPr>
            <p:ph type="body" idx="1"/>
          </p:nvPr>
        </p:nvSpPr>
        <p:spPr>
          <a:xfrm>
            <a:off x="1688592" y="3069576"/>
            <a:ext cx="21824355" cy="9296401"/>
          </a:xfrm>
          <a:prstGeom prst="rect">
            <a:avLst/>
          </a:prstGeom>
        </p:spPr>
        <p:txBody>
          <a:bodyPr/>
          <a:lstStyle/>
          <a:p>
            <a:pPr>
              <a:lnSpc>
                <a:spcPct val="120000"/>
              </a:lnSpc>
            </a:pPr>
            <a:r>
              <a:t>All software:</a:t>
            </a:r>
          </a:p>
          <a:p>
            <a:pPr>
              <a:lnSpc>
                <a:spcPct val="120000"/>
              </a:lnSpc>
            </a:pPr>
            <a:r>
              <a:t>- Maintainability (Code is read 10x more than written)</a:t>
            </a:r>
          </a:p>
          <a:p>
            <a:pPr>
              <a:lnSpc>
                <a:spcPct val="120000"/>
              </a:lnSpc>
            </a:pPr>
            <a:r>
              <a:t>- Collaboration (Teams need shared understanding)</a:t>
            </a:r>
          </a:p>
          <a:p>
            <a:pPr>
              <a:lnSpc>
                <a:spcPct val="120000"/>
              </a:lnSpc>
            </a:pPr>
          </a:p>
          <a:p>
            <a:pPr>
              <a:lnSpc>
                <a:spcPct val="120000"/>
              </a:lnSpc>
            </a:pPr>
            <a:r>
              <a:t>Mr. Clean Code: Robert C. Martin aka Uncle Bob</a:t>
            </a:r>
          </a:p>
          <a:p>
            <a:pPr>
              <a:lnSpc>
                <a:spcPct val="120000"/>
              </a:lnSpc>
            </a:pPr>
          </a:p>
          <a:p>
            <a:pPr>
              <a:lnSpc>
                <a:spcPct val="120000"/>
              </a:lnSpc>
            </a:pPr>
            <a:r>
              <a:rPr u="sng">
                <a:solidFill>
                  <a:srgbClr val="0563C1"/>
                </a:solidFill>
                <a:uFill>
                  <a:solidFill>
                    <a:srgbClr val="0563C1"/>
                  </a:solidFill>
                </a:uFill>
                <a:hlinkClick r:id="rId2" invalidUrl="" action="" tgtFrame="" tooltip="" history="1" highlightClick="0" endSnd="0"/>
              </a:rPr>
              <a:t>https://gist.github.com/wojteklu/73c6914cc446146b8b533c0988cf8d29</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chthoek"/>
          <p:cNvSpPr/>
          <p:nvPr/>
        </p:nvSpPr>
        <p:spPr>
          <a:xfrm>
            <a:off x="11921998" y="2743431"/>
            <a:ext cx="9893563" cy="9526511"/>
          </a:xfrm>
          <a:prstGeom prst="rect">
            <a:avLst/>
          </a:prstGeom>
          <a:solidFill>
            <a:srgbClr val="1E1E1E"/>
          </a:solidFill>
          <a:ln w="12700">
            <a:miter lim="400000"/>
          </a:ln>
        </p:spPr>
        <p:txBody>
          <a:bodyPr lIns="45719" rIns="45719" anchor="ctr"/>
          <a:lstStyle/>
          <a:p>
            <a:pPr/>
          </a:p>
        </p:txBody>
      </p:sp>
      <p:sp>
        <p:nvSpPr>
          <p:cNvPr id="221"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222" name="geplakte-film.png" descr="geplakte-film.png"/>
          <p:cNvPicPr>
            <a:picLocks noChangeAspect="1"/>
          </p:cNvPicPr>
          <p:nvPr/>
        </p:nvPicPr>
        <p:blipFill>
          <a:blip r:embed="rId2">
            <a:extLst/>
          </a:blip>
          <a:stretch>
            <a:fillRect/>
          </a:stretch>
        </p:blipFill>
        <p:spPr>
          <a:xfrm>
            <a:off x="1583957" y="2737836"/>
            <a:ext cx="13690601" cy="9537701"/>
          </a:xfrm>
          <a:prstGeom prst="rect">
            <a:avLst/>
          </a:prstGeom>
          <a:ln w="12700">
            <a:miter lim="400000"/>
          </a:ln>
        </p:spPr>
      </p:pic>
      <p:pic>
        <p:nvPicPr>
          <p:cNvPr id="223" name="geplakte-film.png" descr="geplakte-film.png"/>
          <p:cNvPicPr>
            <a:picLocks noChangeAspect="1"/>
          </p:cNvPicPr>
          <p:nvPr/>
        </p:nvPicPr>
        <p:blipFill>
          <a:blip r:embed="rId3">
            <a:extLst/>
          </a:blip>
          <a:srcRect l="0" t="0" r="28776" b="0"/>
          <a:stretch>
            <a:fillRect/>
          </a:stretch>
        </p:blipFill>
        <p:spPr>
          <a:xfrm>
            <a:off x="11993368" y="2748050"/>
            <a:ext cx="9750859" cy="43942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26" name="Example MISRA C++ Rule 15.0.1:…"/>
          <p:cNvSpPr txBox="1"/>
          <p:nvPr>
            <p:ph type="title"/>
          </p:nvPr>
        </p:nvSpPr>
        <p:spPr>
          <a:prstGeom prst="rect">
            <a:avLst/>
          </a:prstGeom>
        </p:spPr>
        <p:txBody>
          <a:bodyPr/>
          <a:lstStyle/>
          <a:p>
            <a:pPr defTabSz="795527">
              <a:defRPr sz="6003"/>
            </a:pPr>
            <a:r>
              <a:t>Example MISRA C++ Rule 15.0.1: </a:t>
            </a:r>
          </a:p>
          <a:p>
            <a:pPr defTabSz="795527">
              <a:defRPr sz="6003"/>
            </a:pPr>
            <a:r>
              <a:t>A class that appears to manage resources should use RAII</a:t>
            </a:r>
          </a:p>
        </p:txBody>
      </p:sp>
      <p:pic>
        <p:nvPicPr>
          <p:cNvPr id="227" name="geplakte-film.png" descr="geplakte-film.png"/>
          <p:cNvPicPr>
            <a:picLocks noChangeAspect="1"/>
          </p:cNvPicPr>
          <p:nvPr/>
        </p:nvPicPr>
        <p:blipFill>
          <a:blip r:embed="rId2">
            <a:extLst/>
          </a:blip>
          <a:stretch>
            <a:fillRect/>
          </a:stretch>
        </p:blipFill>
        <p:spPr>
          <a:xfrm>
            <a:off x="1641922" y="2775240"/>
            <a:ext cx="10505662" cy="9462893"/>
          </a:xfrm>
          <a:prstGeom prst="rect">
            <a:avLst/>
          </a:prstGeom>
          <a:ln w="12700">
            <a:miter lim="400000"/>
          </a:ln>
        </p:spPr>
      </p:pic>
      <p:pic>
        <p:nvPicPr>
          <p:cNvPr id="228" name="geplakte-film.png" descr="geplakte-film.png"/>
          <p:cNvPicPr>
            <a:picLocks noChangeAspect="1"/>
          </p:cNvPicPr>
          <p:nvPr/>
        </p:nvPicPr>
        <p:blipFill>
          <a:blip r:embed="rId3">
            <a:extLst/>
          </a:blip>
          <a:stretch>
            <a:fillRect/>
          </a:stretch>
        </p:blipFill>
        <p:spPr>
          <a:xfrm>
            <a:off x="11217357" y="2749536"/>
            <a:ext cx="10505662" cy="738709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1"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32" name="geplakte-film.png" descr="geplakte-film.png"/>
          <p:cNvPicPr>
            <a:picLocks noChangeAspect="1"/>
          </p:cNvPicPr>
          <p:nvPr/>
        </p:nvPicPr>
        <p:blipFill>
          <a:blip r:embed="rId2">
            <a:extLst/>
          </a:blip>
          <a:stretch>
            <a:fillRect/>
          </a:stretch>
        </p:blipFill>
        <p:spPr>
          <a:xfrm>
            <a:off x="1521001" y="2876832"/>
            <a:ext cx="10803636" cy="938052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5"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36" name="geplakte-film.png" descr="geplakte-film.png"/>
          <p:cNvPicPr>
            <a:picLocks noChangeAspect="1"/>
          </p:cNvPicPr>
          <p:nvPr/>
        </p:nvPicPr>
        <p:blipFill>
          <a:blip r:embed="rId2">
            <a:extLst/>
          </a:blip>
          <a:stretch>
            <a:fillRect/>
          </a:stretch>
        </p:blipFill>
        <p:spPr>
          <a:xfrm>
            <a:off x="1540322" y="2876832"/>
            <a:ext cx="11570028" cy="938052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39"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0" name="geplakte-film.png" descr="geplakte-film.png"/>
          <p:cNvPicPr>
            <a:picLocks noChangeAspect="1"/>
          </p:cNvPicPr>
          <p:nvPr/>
        </p:nvPicPr>
        <p:blipFill>
          <a:blip r:embed="rId2">
            <a:extLst/>
          </a:blip>
          <a:stretch>
            <a:fillRect/>
          </a:stretch>
        </p:blipFill>
        <p:spPr>
          <a:xfrm>
            <a:off x="1656252" y="2832743"/>
            <a:ext cx="13690601" cy="7239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43"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4" name="geplakte-film.png" descr="geplakte-film.png"/>
          <p:cNvPicPr>
            <a:picLocks noChangeAspect="1"/>
          </p:cNvPicPr>
          <p:nvPr/>
        </p:nvPicPr>
        <p:blipFill>
          <a:blip r:embed="rId2">
            <a:extLst/>
          </a:blip>
          <a:stretch>
            <a:fillRect/>
          </a:stretch>
        </p:blipFill>
        <p:spPr>
          <a:xfrm>
            <a:off x="1656252" y="2895600"/>
            <a:ext cx="13690601" cy="79248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47" name="Example MISRA C++ Rule Rule…"/>
          <p:cNvSpPr txBox="1"/>
          <p:nvPr>
            <p:ph type="title"/>
          </p:nvPr>
        </p:nvSpPr>
        <p:spPr>
          <a:prstGeom prst="rect">
            <a:avLst/>
          </a:prstGeom>
        </p:spPr>
        <p:txBody>
          <a:bodyPr/>
          <a:lstStyle/>
          <a:p>
            <a:pPr defTabSz="795527">
              <a:defRPr sz="6003"/>
            </a:pPr>
            <a:r>
              <a:t>Example MISRA C++ Rule Rule </a:t>
            </a:r>
          </a:p>
          <a:p>
            <a:pPr defTabSz="795527">
              <a:defRPr sz="6003"/>
            </a:pPr>
            <a:r>
              <a:t>18.0.2: Do not use new or delete; use smart pointers instead</a:t>
            </a:r>
          </a:p>
        </p:txBody>
      </p:sp>
      <p:pic>
        <p:nvPicPr>
          <p:cNvPr id="248" name="geplakte-film.png" descr="geplakte-film.png"/>
          <p:cNvPicPr>
            <a:picLocks noChangeAspect="1"/>
          </p:cNvPicPr>
          <p:nvPr/>
        </p:nvPicPr>
        <p:blipFill>
          <a:blip r:embed="rId2">
            <a:extLst/>
          </a:blip>
          <a:stretch>
            <a:fillRect/>
          </a:stretch>
        </p:blipFill>
        <p:spPr>
          <a:xfrm>
            <a:off x="1656252" y="2873047"/>
            <a:ext cx="13690601" cy="47625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MISRA Compliance on C++:"/>
          <p:cNvSpPr txBox="1"/>
          <p:nvPr>
            <p:ph type="title"/>
          </p:nvPr>
        </p:nvSpPr>
        <p:spPr>
          <a:prstGeom prst="rect">
            <a:avLst/>
          </a:prstGeom>
        </p:spPr>
        <p:txBody>
          <a:bodyPr/>
          <a:lstStyle/>
          <a:p>
            <a:pPr/>
            <a:r>
              <a:t>MISRA Compliance on C++:</a:t>
            </a:r>
          </a:p>
        </p:txBody>
      </p:sp>
      <p:sp>
        <p:nvSpPr>
          <p:cNvPr id="251" name="Key Rules:…"/>
          <p:cNvSpPr txBox="1"/>
          <p:nvPr>
            <p:ph type="body" idx="1"/>
          </p:nvPr>
        </p:nvSpPr>
        <p:spPr>
          <a:xfrm>
            <a:off x="1688592" y="3069576"/>
            <a:ext cx="21824355" cy="9296401"/>
          </a:xfrm>
          <a:prstGeom prst="rect">
            <a:avLst/>
          </a:prstGeom>
        </p:spPr>
        <p:txBody>
          <a:bodyPr/>
          <a:lstStyle/>
          <a:p>
            <a:pPr>
              <a:lnSpc>
                <a:spcPct val="120000"/>
              </a:lnSpc>
            </a:pPr>
            <a:r>
              <a:t>Key Rules:</a:t>
            </a:r>
          </a:p>
          <a:p>
            <a:pPr>
              <a:lnSpc>
                <a:spcPct val="120000"/>
              </a:lnSpc>
            </a:pPr>
            <a:r>
              <a:t>- Rule 8.4.1 (uninitialized variables)</a:t>
            </a:r>
          </a:p>
          <a:p>
            <a:pPr>
              <a:lnSpc>
                <a:spcPct val="120000"/>
              </a:lnSpc>
            </a:pPr>
            <a:r>
              <a:t>- Rule 8.4.2 (no goto)</a:t>
            </a:r>
          </a:p>
          <a:p>
            <a:pPr>
              <a:lnSpc>
                <a:spcPct val="120000"/>
              </a:lnSpc>
            </a:pPr>
            <a:r>
              <a:t>- Rule 7.1.1 (const correctness)</a:t>
            </a:r>
          </a:p>
          <a:p>
            <a:pPr>
              <a:lnSpc>
                <a:spcPct val="120000"/>
              </a:lnSpc>
            </a:pPr>
            <a:r>
              <a:t>- Rule 15.0.1 (RAII)</a:t>
            </a:r>
          </a:p>
          <a:p>
            <a:pPr>
              <a:lnSpc>
                <a:spcPct val="120000"/>
              </a:lnSpc>
            </a:pPr>
            <a:r>
              <a:t>- Rule 18.0.2 (no raw new/delete)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56" name="MISRA Violations Hunt"/>
          <p:cNvSpPr txBox="1"/>
          <p:nvPr>
            <p:ph type="title"/>
          </p:nvPr>
        </p:nvSpPr>
        <p:spPr>
          <a:prstGeom prst="rect">
            <a:avLst/>
          </a:prstGeom>
        </p:spPr>
        <p:txBody>
          <a:bodyPr/>
          <a:lstStyle/>
          <a:p>
            <a:pPr/>
            <a:r>
              <a:t>MISRA Violations Hunt</a:t>
            </a:r>
          </a:p>
        </p:txBody>
      </p:sp>
      <p:pic>
        <p:nvPicPr>
          <p:cNvPr id="257" name="geplakte-film.png" descr="geplakte-film.png"/>
          <p:cNvPicPr>
            <a:picLocks noChangeAspect="1"/>
          </p:cNvPicPr>
          <p:nvPr/>
        </p:nvPicPr>
        <p:blipFill>
          <a:blip r:embed="rId2">
            <a:extLst/>
          </a:blip>
          <a:stretch>
            <a:fillRect/>
          </a:stretch>
        </p:blipFill>
        <p:spPr>
          <a:xfrm>
            <a:off x="1617609" y="2903387"/>
            <a:ext cx="10626031" cy="9206598"/>
          </a:xfrm>
          <a:prstGeom prst="rect">
            <a:avLst/>
          </a:prstGeom>
          <a:ln w="12700">
            <a:miter lim="400000"/>
          </a:ln>
        </p:spPr>
      </p:pic>
      <p:pic>
        <p:nvPicPr>
          <p:cNvPr id="258" name="geplakte-film.png" descr="geplakte-film.png"/>
          <p:cNvPicPr>
            <a:picLocks noChangeAspect="1"/>
          </p:cNvPicPr>
          <p:nvPr/>
        </p:nvPicPr>
        <p:blipFill>
          <a:blip r:embed="rId3">
            <a:extLst/>
          </a:blip>
          <a:srcRect l="0" t="0" r="50221" b="0"/>
          <a:stretch>
            <a:fillRect/>
          </a:stretch>
        </p:blipFill>
        <p:spPr>
          <a:xfrm>
            <a:off x="12032012" y="2793345"/>
            <a:ext cx="5220347" cy="1313334"/>
          </a:xfrm>
          <a:prstGeom prst="rect">
            <a:avLst/>
          </a:prstGeom>
          <a:ln w="12700">
            <a:miter lim="400000"/>
          </a:ln>
        </p:spPr>
      </p:pic>
      <p:pic>
        <p:nvPicPr>
          <p:cNvPr id="259" name="geplakte-film.png" descr="geplakte-film.png"/>
          <p:cNvPicPr>
            <a:picLocks noChangeAspect="1"/>
          </p:cNvPicPr>
          <p:nvPr/>
        </p:nvPicPr>
        <p:blipFill>
          <a:blip r:embed="rId4">
            <a:extLst/>
          </a:blip>
          <a:stretch>
            <a:fillRect/>
          </a:stretch>
        </p:blipFill>
        <p:spPr>
          <a:xfrm>
            <a:off x="16959270" y="8823893"/>
            <a:ext cx="1981201" cy="2019301"/>
          </a:xfrm>
          <a:prstGeom prst="rect">
            <a:avLst/>
          </a:prstGeom>
          <a:ln w="12700">
            <a:miter lim="400000"/>
          </a:ln>
        </p:spPr>
      </p:pic>
      <p:sp>
        <p:nvSpPr>
          <p:cNvPr id="260" name="https://gist.github.com/jakorten/e9ffce1eb57fda54c74704e4bac91cd6"/>
          <p:cNvSpPr txBox="1"/>
          <p:nvPr/>
        </p:nvSpPr>
        <p:spPr>
          <a:xfrm>
            <a:off x="14616531" y="11423115"/>
            <a:ext cx="666668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5"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5" invalidUrl="" action="" tgtFrame="" tooltip="" history="1" highlightClick="0" endSnd="0"/>
              </a:rPr>
              <a:t>https://gist.github.com/jakorten/e9ffce1eb57fda54c74704e4bac91cd6</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MISRA Compliance on C++:"/>
          <p:cNvSpPr txBox="1"/>
          <p:nvPr>
            <p:ph type="title"/>
          </p:nvPr>
        </p:nvSpPr>
        <p:spPr>
          <a:prstGeom prst="rect">
            <a:avLst/>
          </a:prstGeom>
        </p:spPr>
        <p:txBody>
          <a:bodyPr/>
          <a:lstStyle/>
          <a:p>
            <a:pPr/>
            <a:r>
              <a:t>MISRA Compliance on C++:</a:t>
            </a:r>
          </a:p>
        </p:txBody>
      </p:sp>
      <p:pic>
        <p:nvPicPr>
          <p:cNvPr id="263" name="geplakte-film.png" descr="geplakte-film.png"/>
          <p:cNvPicPr>
            <a:picLocks noChangeAspect="1"/>
          </p:cNvPicPr>
          <p:nvPr/>
        </p:nvPicPr>
        <p:blipFill>
          <a:blip r:embed="rId3">
            <a:extLst/>
          </a:blip>
          <a:stretch>
            <a:fillRect/>
          </a:stretch>
        </p:blipFill>
        <p:spPr>
          <a:xfrm>
            <a:off x="1820179" y="3124070"/>
            <a:ext cx="6959601" cy="3898901"/>
          </a:xfrm>
          <a:prstGeom prst="rect">
            <a:avLst/>
          </a:prstGeom>
          <a:ln w="12700">
            <a:miter lim="400000"/>
          </a:ln>
        </p:spPr>
      </p:pic>
      <p:sp>
        <p:nvSpPr>
          <p:cNvPr id="264" name="Tip: in the Repo is also “MoreCode_Anonymized” you could also try to check for violations."/>
          <p:cNvSpPr txBox="1"/>
          <p:nvPr/>
        </p:nvSpPr>
        <p:spPr>
          <a:xfrm>
            <a:off x="1799656" y="7400549"/>
            <a:ext cx="12782400"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Tip: in the Repo is also “MoreCode_Anonymized” you could also try to check for violations. </a:t>
            </a:r>
          </a:p>
        </p:txBody>
      </p:sp>
      <p:sp>
        <p:nvSpPr>
          <p:cNvPr id="265" name="Note: it is very, very likely to find violations in ALL our (more serious) code, that is not the point!!!"/>
          <p:cNvSpPr txBox="1"/>
          <p:nvPr/>
        </p:nvSpPr>
        <p:spPr>
          <a:xfrm>
            <a:off x="1799656" y="7836696"/>
            <a:ext cx="13626423" cy="434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vl1pPr>
          </a:lstStyle>
          <a:p>
            <a:pPr/>
            <a:r>
              <a:t>Note: it is very, very likely to find violations in ALL our (more serious) code, that is not the point!!!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Clean code: Maintainability"/>
          <p:cNvSpPr txBox="1"/>
          <p:nvPr>
            <p:ph type="title"/>
          </p:nvPr>
        </p:nvSpPr>
        <p:spPr>
          <a:prstGeom prst="rect">
            <a:avLst/>
          </a:prstGeom>
        </p:spPr>
        <p:txBody>
          <a:bodyPr/>
          <a:lstStyle/>
          <a:p>
            <a:pPr/>
            <a:r>
              <a:t>Clean code: Maintainability</a:t>
            </a:r>
          </a:p>
        </p:txBody>
      </p:sp>
      <p:sp>
        <p:nvSpPr>
          <p:cNvPr id="104" name="How do we solve maintainability and collaboration mostly?"/>
          <p:cNvSpPr txBox="1"/>
          <p:nvPr>
            <p:ph type="body" idx="1"/>
          </p:nvPr>
        </p:nvSpPr>
        <p:spPr>
          <a:xfrm>
            <a:off x="1688592" y="3069576"/>
            <a:ext cx="21824355" cy="9296401"/>
          </a:xfrm>
          <a:prstGeom prst="rect">
            <a:avLst/>
          </a:prstGeom>
        </p:spPr>
        <p:txBody>
          <a:bodyPr/>
          <a:lstStyle>
            <a:lvl1pPr>
              <a:lnSpc>
                <a:spcPct val="120000"/>
              </a:lnSpc>
            </a:lvl1pPr>
          </a:lstStyle>
          <a:p>
            <a:pPr/>
            <a:r>
              <a:t>How do we solve maintainability and collaboration mostly?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chthoek"/>
          <p:cNvSpPr/>
          <p:nvPr/>
        </p:nvSpPr>
        <p:spPr>
          <a:xfrm>
            <a:off x="1490387" y="2743431"/>
            <a:ext cx="20325174" cy="9526511"/>
          </a:xfrm>
          <a:prstGeom prst="rect">
            <a:avLst/>
          </a:prstGeom>
          <a:solidFill>
            <a:srgbClr val="1E1E1E"/>
          </a:solidFill>
          <a:ln w="12700">
            <a:miter lim="400000"/>
          </a:ln>
        </p:spPr>
        <p:txBody>
          <a:bodyPr lIns="45719" rIns="45719" anchor="ctr"/>
          <a:lstStyle/>
          <a:p>
            <a:pPr/>
          </a:p>
        </p:txBody>
      </p:sp>
      <p:sp>
        <p:nvSpPr>
          <p:cNvPr id="270" name="More on (static) code checking:"/>
          <p:cNvSpPr txBox="1"/>
          <p:nvPr>
            <p:ph type="title"/>
          </p:nvPr>
        </p:nvSpPr>
        <p:spPr>
          <a:prstGeom prst="rect">
            <a:avLst/>
          </a:prstGeom>
        </p:spPr>
        <p:txBody>
          <a:bodyPr/>
          <a:lstStyle/>
          <a:p>
            <a:pPr/>
            <a:r>
              <a:t>More on (static) code checking:</a:t>
            </a:r>
          </a:p>
        </p:txBody>
      </p:sp>
      <p:sp>
        <p:nvSpPr>
          <p:cNvPr id="271" name="# MISRA Checking Quick Reference…"/>
          <p:cNvSpPr txBox="1"/>
          <p:nvPr>
            <p:ph type="body" idx="1"/>
          </p:nvPr>
        </p:nvSpPr>
        <p:spPr>
          <a:xfrm>
            <a:off x="1688592" y="3069576"/>
            <a:ext cx="21824355" cy="9296401"/>
          </a:xfrm>
          <a:prstGeom prst="rect">
            <a:avLst/>
          </a:prstGeom>
        </p:spPr>
        <p:txBody>
          <a:bodyPr/>
          <a:lstStyle/>
          <a:p>
            <a:pPr defTabSz="457200">
              <a:lnSpc>
                <a:spcPct val="100000"/>
              </a:lnSpc>
              <a:spcBef>
                <a:spcPts val="0"/>
              </a:spcBef>
              <a:defRPr b="1" sz="3000">
                <a:solidFill>
                  <a:srgbClr val="569CD6"/>
                </a:solidFill>
                <a:latin typeface="Menlo Regular"/>
                <a:ea typeface="Menlo Regular"/>
                <a:cs typeface="Menlo Regular"/>
                <a:sym typeface="Menlo Regular"/>
              </a:defRPr>
            </a:pPr>
            <a:r>
              <a:t># MISRA Checking Quick Reference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Free Tools (Use in practice)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cppcheck --enable=all mycode.cpp</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clang-tidy mycode.cpp -- -std=c++17</a:t>
            </a:r>
          </a:p>
          <a:p>
            <a:pPr defTabSz="457200">
              <a:lnSpc>
                <a:spcPct val="100000"/>
              </a:lnSpc>
              <a:spcBef>
                <a:spcPts val="0"/>
              </a:spcBef>
              <a:defRPr sz="3000">
                <a:solidFill>
                  <a:srgbClr val="D4D4D4"/>
                </a:solidFill>
                <a:latin typeface="Menlo Regular"/>
                <a:ea typeface="Menlo Regular"/>
                <a:cs typeface="Menlo Regular"/>
                <a:sym typeface="Menlo Regular"/>
              </a:defRPr>
            </a:pPr>
            <a:r>
              <a:rPr>
                <a:solidFill>
                  <a:srgbClr val="6796E6"/>
                </a:solidFill>
              </a:rPr>
              <a:t>-</a:t>
            </a:r>
            <a:r>
              <a:t> gcc/clang with: -Wall -Wextra -Wpedantic -Werror</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Check (MISRA-like)</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Uninitialized variables</a:t>
            </a:r>
          </a:p>
          <a:p>
            <a:pPr defTabSz="457200">
              <a:lnSpc>
                <a:spcPct val="100000"/>
              </a:lnSpc>
              <a:spcBef>
                <a:spcPts val="0"/>
              </a:spcBef>
              <a:defRPr sz="3000">
                <a:solidFill>
                  <a:srgbClr val="D4D4D4"/>
                </a:solidFill>
                <a:latin typeface="Menlo Regular"/>
                <a:ea typeface="Menlo Regular"/>
                <a:cs typeface="Menlo Regular"/>
                <a:sym typeface="Menlo Regular"/>
              </a:defRPr>
            </a:pPr>
            <a:r>
              <a:t>✓ Memory leaks</a:t>
            </a:r>
          </a:p>
          <a:p>
            <a:pPr defTabSz="457200">
              <a:lnSpc>
                <a:spcPct val="100000"/>
              </a:lnSpc>
              <a:spcBef>
                <a:spcPts val="0"/>
              </a:spcBef>
              <a:defRPr sz="3000">
                <a:solidFill>
                  <a:srgbClr val="D4D4D4"/>
                </a:solidFill>
                <a:latin typeface="Menlo Regular"/>
                <a:ea typeface="Menlo Regular"/>
                <a:cs typeface="Menlo Regular"/>
                <a:sym typeface="Menlo Regular"/>
              </a:defRPr>
            </a:pPr>
            <a:r>
              <a:t>✓ Null pointer dereferences  </a:t>
            </a:r>
          </a:p>
          <a:p>
            <a:pPr defTabSz="457200">
              <a:lnSpc>
                <a:spcPct val="100000"/>
              </a:lnSpc>
              <a:spcBef>
                <a:spcPts val="0"/>
              </a:spcBef>
              <a:defRPr sz="3000">
                <a:solidFill>
                  <a:srgbClr val="D4D4D4"/>
                </a:solidFill>
                <a:latin typeface="Menlo Regular"/>
                <a:ea typeface="Menlo Regular"/>
                <a:cs typeface="Menlo Regular"/>
                <a:sym typeface="Menlo Regular"/>
              </a:defRPr>
            </a:pPr>
            <a:r>
              <a:t>✓ Buffer overflows</a:t>
            </a:r>
          </a:p>
          <a:p>
            <a:pPr defTabSz="457200">
              <a:lnSpc>
                <a:spcPct val="100000"/>
              </a:lnSpc>
              <a:spcBef>
                <a:spcPts val="0"/>
              </a:spcBef>
              <a:defRPr sz="3000">
                <a:solidFill>
                  <a:srgbClr val="D4D4D4"/>
                </a:solidFill>
                <a:latin typeface="Menlo Regular"/>
                <a:ea typeface="Menlo Regular"/>
                <a:cs typeface="Menlo Regular"/>
                <a:sym typeface="Menlo Regular"/>
              </a:defRPr>
            </a:pPr>
            <a:r>
              <a:t>✓ Dead code</a:t>
            </a:r>
          </a:p>
          <a:p>
            <a:pPr defTabSz="457200">
              <a:lnSpc>
                <a:spcPct val="100000"/>
              </a:lnSpc>
              <a:spcBef>
                <a:spcPts val="0"/>
              </a:spcBef>
              <a:defRPr sz="3000">
                <a:solidFill>
                  <a:srgbClr val="D4D4D4"/>
                </a:solidFill>
                <a:latin typeface="Menlo Regular"/>
                <a:ea typeface="Menlo Regular"/>
                <a:cs typeface="Menlo Regular"/>
                <a:sym typeface="Menlo Regular"/>
              </a:defRPr>
            </a:pPr>
            <a:r>
              <a:t>✓ Complexity metrics</a:t>
            </a:r>
          </a:p>
          <a:p>
            <a:pPr defTabSz="457200">
              <a:lnSpc>
                <a:spcPct val="100000"/>
              </a:lnSpc>
              <a:spcBef>
                <a:spcPts val="0"/>
              </a:spcBef>
              <a:defRPr sz="3000">
                <a:solidFill>
                  <a:srgbClr val="D4D4D4"/>
                </a:solidFill>
                <a:latin typeface="Menlo Regular"/>
                <a:ea typeface="Menlo Regular"/>
                <a:cs typeface="Menlo Regular"/>
                <a:sym typeface="Menlo Regular"/>
              </a:defRPr>
            </a:pPr>
          </a:p>
          <a:p>
            <a:pPr defTabSz="457200">
              <a:lnSpc>
                <a:spcPct val="100000"/>
              </a:lnSpc>
              <a:spcBef>
                <a:spcPts val="0"/>
              </a:spcBef>
              <a:defRPr b="1" sz="3000">
                <a:solidFill>
                  <a:srgbClr val="569CD6"/>
                </a:solidFill>
                <a:latin typeface="Menlo Regular"/>
                <a:ea typeface="Menlo Regular"/>
                <a:cs typeface="Menlo Regular"/>
                <a:sym typeface="Menlo Regular"/>
              </a:defRPr>
            </a:pPr>
            <a:r>
              <a:t>## What They Miss (Need commercial tools)</a:t>
            </a:r>
            <a:endParaRPr b="0">
              <a:solidFill>
                <a:srgbClr val="D4D4D4"/>
              </a:solidFill>
            </a:endParaRPr>
          </a:p>
          <a:p>
            <a:pPr defTabSz="457200">
              <a:lnSpc>
                <a:spcPct val="100000"/>
              </a:lnSpc>
              <a:spcBef>
                <a:spcPts val="0"/>
              </a:spcBef>
              <a:defRPr sz="3000">
                <a:solidFill>
                  <a:srgbClr val="D4D4D4"/>
                </a:solidFill>
                <a:latin typeface="Menlo Regular"/>
                <a:ea typeface="Menlo Regular"/>
                <a:cs typeface="Menlo Regular"/>
                <a:sym typeface="Menlo Regular"/>
              </a:defRPr>
            </a:pPr>
            <a:r>
              <a:t>✗ Full MISRA rule compliance</a:t>
            </a:r>
          </a:p>
          <a:p>
            <a:pPr defTabSz="457200">
              <a:lnSpc>
                <a:spcPct val="100000"/>
              </a:lnSpc>
              <a:spcBef>
                <a:spcPts val="0"/>
              </a:spcBef>
              <a:defRPr sz="3000">
                <a:solidFill>
                  <a:srgbClr val="D4D4D4"/>
                </a:solidFill>
                <a:latin typeface="Menlo Regular"/>
                <a:ea typeface="Menlo Regular"/>
                <a:cs typeface="Menlo Regular"/>
                <a:sym typeface="Menlo Regular"/>
              </a:defRPr>
            </a:pPr>
            <a:r>
              <a:t>✗ Certification-grade reports</a:t>
            </a:r>
          </a:p>
          <a:p>
            <a:pPr defTabSz="457200">
              <a:lnSpc>
                <a:spcPct val="100000"/>
              </a:lnSpc>
              <a:spcBef>
                <a:spcPts val="0"/>
              </a:spcBef>
              <a:defRPr sz="3000">
                <a:solidFill>
                  <a:srgbClr val="D4D4D4"/>
                </a:solidFill>
                <a:latin typeface="Menlo Regular"/>
                <a:ea typeface="Menlo Regular"/>
                <a:cs typeface="Menlo Regular"/>
                <a:sym typeface="Menlo Regular"/>
              </a:defRPr>
            </a:pPr>
            <a:r>
              <a:t>✗ Deep flow analysis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ow do we check our code…"/>
          <p:cNvSpPr txBox="1"/>
          <p:nvPr>
            <p:ph type="title"/>
          </p:nvPr>
        </p:nvSpPr>
        <p:spPr>
          <a:prstGeom prst="rect">
            <a:avLst/>
          </a:prstGeom>
        </p:spPr>
        <p:txBody>
          <a:bodyPr/>
          <a:lstStyle/>
          <a:p>
            <a:pPr/>
            <a:r>
              <a:t>How do we check our code… </a:t>
            </a:r>
          </a:p>
        </p:txBody>
      </p:sp>
      <p:sp>
        <p:nvSpPr>
          <p:cNvPr id="276" name="CPPCheck  cpplint to check Google C++ Style Guide compliance…"/>
          <p:cNvSpPr txBox="1"/>
          <p:nvPr>
            <p:ph type="body" idx="1"/>
          </p:nvPr>
        </p:nvSpPr>
        <p:spPr>
          <a:xfrm>
            <a:off x="1688592" y="3069576"/>
            <a:ext cx="21824355" cy="9296401"/>
          </a:xfrm>
          <a:prstGeom prst="rect">
            <a:avLst/>
          </a:prstGeom>
        </p:spPr>
        <p:txBody>
          <a:bodyPr/>
          <a:lstStyle/>
          <a:p>
            <a:pPr>
              <a:lnSpc>
                <a:spcPct val="120000"/>
              </a:lnSpc>
            </a:pPr>
            <a:r>
              <a:t>CPPCheck </a:t>
            </a:r>
            <a:br/>
            <a:r>
              <a:rPr u="sng">
                <a:solidFill>
                  <a:srgbClr val="0563C1"/>
                </a:solidFill>
                <a:uFill>
                  <a:solidFill>
                    <a:srgbClr val="0563C1"/>
                  </a:solidFill>
                </a:uFill>
                <a:hlinkClick r:id="rId3" invalidUrl="" action="" tgtFrame="" tooltip="" history="1" highlightClick="0" endSnd="0"/>
              </a:rPr>
              <a:t>cpplint</a:t>
            </a:r>
            <a:r>
              <a:t> to check </a:t>
            </a:r>
            <a:r>
              <a:rPr u="sng">
                <a:solidFill>
                  <a:srgbClr val="0563C1"/>
                </a:solidFill>
                <a:uFill>
                  <a:solidFill>
                    <a:srgbClr val="0563C1"/>
                  </a:solidFill>
                </a:uFill>
                <a:hlinkClick r:id="rId4" invalidUrl="" action="" tgtFrame="" tooltip="" history="1" highlightClick="0" endSnd="0"/>
              </a:rPr>
              <a:t>Google C++ Style Guide</a:t>
            </a:r>
            <a:r>
              <a:t> compliance</a:t>
            </a:r>
            <a:br/>
          </a:p>
          <a:p>
            <a:pPr>
              <a:lnSpc>
                <a:spcPct val="120000"/>
              </a:lnSpc>
            </a:pPr>
            <a:r>
              <a:t>and other static code analyzers </a:t>
            </a:r>
          </a:p>
          <a:p>
            <a:pPr>
              <a:lnSpc>
                <a:spcPct val="120000"/>
              </a:lnSpc>
            </a:pPr>
          </a:p>
          <a:p>
            <a:pPr>
              <a:lnSpc>
                <a:spcPct val="120000"/>
              </a:lnSpc>
            </a:pPr>
            <a:r>
              <a:t>Remember: they are just one of many in our bag of tools.</a:t>
            </a:r>
          </a:p>
          <a:p>
            <a:pPr>
              <a:lnSpc>
                <a:spcPct val="120000"/>
              </a:lnSpc>
            </a:pPr>
          </a:p>
          <a:p>
            <a:pPr>
              <a:lnSpc>
                <a:spcPct val="120000"/>
              </a:lnSpc>
            </a:pPr>
            <a:r>
              <a:t>More on this next week!</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lang-tidy"/>
          <p:cNvSpPr txBox="1"/>
          <p:nvPr>
            <p:ph type="title"/>
          </p:nvPr>
        </p:nvSpPr>
        <p:spPr>
          <a:prstGeom prst="rect">
            <a:avLst/>
          </a:prstGeom>
        </p:spPr>
        <p:txBody>
          <a:bodyPr/>
          <a:lstStyle/>
          <a:p>
            <a:pPr/>
            <a:r>
              <a:t>Clang-tidy</a:t>
            </a:r>
          </a:p>
        </p:txBody>
      </p:sp>
      <p:sp>
        <p:nvSpPr>
          <p:cNvPr id="281" name="clang-tidy Example/our_wonderful_code.cpp"/>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900">
                <a:latin typeface="Menlo Regular"/>
                <a:ea typeface="Menlo Regular"/>
                <a:cs typeface="Menlo Regular"/>
                <a:sym typeface="Menlo Regular"/>
              </a:defRPr>
            </a:lvl1pPr>
          </a:lstStyle>
          <a:p>
            <a:pPr/>
            <a:r>
              <a:t>clang-tidy Example/our_wonderful_code.cpp</a:t>
            </a:r>
          </a:p>
        </p:txBody>
      </p:sp>
      <p:pic>
        <p:nvPicPr>
          <p:cNvPr id="282" name="geplakte-film.png" descr="geplakte-film.png"/>
          <p:cNvPicPr>
            <a:picLocks noChangeAspect="1"/>
          </p:cNvPicPr>
          <p:nvPr/>
        </p:nvPicPr>
        <p:blipFill>
          <a:blip r:embed="rId2">
            <a:extLst/>
          </a:blip>
          <a:stretch>
            <a:fillRect/>
          </a:stretch>
        </p:blipFill>
        <p:spPr>
          <a:xfrm>
            <a:off x="13033585" y="2931315"/>
            <a:ext cx="9446135" cy="5921199"/>
          </a:xfrm>
          <a:prstGeom prst="rect">
            <a:avLst/>
          </a:prstGeom>
          <a:ln w="12700">
            <a:miter lim="400000"/>
          </a:ln>
        </p:spPr>
      </p:pic>
      <p:pic>
        <p:nvPicPr>
          <p:cNvPr id="283" name="geplakte-film.png" descr="geplakte-film.png"/>
          <p:cNvPicPr>
            <a:picLocks noChangeAspect="1"/>
          </p:cNvPicPr>
          <p:nvPr/>
        </p:nvPicPr>
        <p:blipFill>
          <a:blip r:embed="rId3">
            <a:extLst/>
          </a:blip>
          <a:stretch>
            <a:fillRect/>
          </a:stretch>
        </p:blipFill>
        <p:spPr>
          <a:xfrm>
            <a:off x="13033585" y="8844392"/>
            <a:ext cx="9446135" cy="262199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eadibility"/>
          <p:cNvSpPr txBox="1"/>
          <p:nvPr>
            <p:ph type="title"/>
          </p:nvPr>
        </p:nvSpPr>
        <p:spPr>
          <a:prstGeom prst="rect">
            <a:avLst/>
          </a:prstGeom>
        </p:spPr>
        <p:txBody>
          <a:bodyPr/>
          <a:lstStyle/>
          <a:p>
            <a:pPr/>
            <a:r>
              <a:t>Readibility</a:t>
            </a:r>
          </a:p>
        </p:txBody>
      </p:sp>
      <p:sp>
        <p:nvSpPr>
          <p:cNvPr id="286" name="Clean code is simple and direct.…"/>
          <p:cNvSpPr txBox="1"/>
          <p:nvPr>
            <p:ph type="body" idx="1"/>
          </p:nvPr>
        </p:nvSpPr>
        <p:spPr>
          <a:xfrm>
            <a:off x="1688592" y="3069576"/>
            <a:ext cx="21824355" cy="9296401"/>
          </a:xfrm>
          <a:prstGeom prst="rect">
            <a:avLst/>
          </a:prstGeom>
        </p:spPr>
        <p:txBody>
          <a:bodyPr/>
          <a:lstStyle/>
          <a:p>
            <a:pPr>
              <a:lnSpc>
                <a:spcPct val="120000"/>
              </a:lnSpc>
            </a:pPr>
            <a:r>
              <a:t>Clean code is simple and direct. </a:t>
            </a:r>
          </a:p>
          <a:p>
            <a:pPr>
              <a:lnSpc>
                <a:spcPct val="120000"/>
              </a:lnSpc>
            </a:pPr>
            <a:r>
              <a:t>Clean code reads like well-written prose. </a:t>
            </a:r>
          </a:p>
          <a:p>
            <a:pPr>
              <a:lnSpc>
                <a:spcPct val="120000"/>
              </a:lnSpc>
            </a:pPr>
            <a:r>
              <a:t>Clean code never obscures the designer's intent but rather is full of crisp abstractions and straightforward lines of control.”</a:t>
            </a:r>
          </a:p>
          <a:p>
            <a:pPr>
              <a:lnSpc>
                <a:spcPct val="120000"/>
              </a:lnSpc>
            </a:pPr>
          </a:p>
          <a:p>
            <a:pPr>
              <a:lnSpc>
                <a:spcPct val="120000"/>
              </a:lnSpc>
            </a:pPr>
            <a:r>
              <a:t>- Grady Booch author of Object Oriented Analysis and Design with Applications (Booch, Jacobson and Rumbaugh were behind UML)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Kent Beck: Order matters!"/>
          <p:cNvSpPr txBox="1"/>
          <p:nvPr>
            <p:ph type="title"/>
          </p:nvPr>
        </p:nvSpPr>
        <p:spPr>
          <a:prstGeom prst="rect">
            <a:avLst/>
          </a:prstGeom>
        </p:spPr>
        <p:txBody>
          <a:bodyPr/>
          <a:lstStyle/>
          <a:p>
            <a:pPr/>
            <a:r>
              <a:t>Kent Beck: Order matters!</a:t>
            </a:r>
          </a:p>
        </p:txBody>
      </p:sp>
      <p:sp>
        <p:nvSpPr>
          <p:cNvPr id="291" name="Code is written once but read hundreds of times. Write for the hundreds of times.” - Kent Beck…"/>
          <p:cNvSpPr txBox="1"/>
          <p:nvPr>
            <p:ph type="body" idx="1"/>
          </p:nvPr>
        </p:nvSpPr>
        <p:spPr>
          <a:xfrm>
            <a:off x="1688592" y="3069576"/>
            <a:ext cx="21824355" cy="9296401"/>
          </a:xfrm>
          <a:prstGeom prst="rect">
            <a:avLst/>
          </a:prstGeom>
        </p:spPr>
        <p:txBody>
          <a:bodyPr/>
          <a:lstStyle/>
          <a:p>
            <a:pPr>
              <a:lnSpc>
                <a:spcPct val="120000"/>
              </a:lnSpc>
            </a:pPr>
            <a:r>
              <a:t>Code is written once but read hundreds of times. Write for the hundreds of times.” - Kent Beck</a:t>
            </a:r>
          </a:p>
          <a:p>
            <a:pPr>
              <a:lnSpc>
                <a:spcPct val="120000"/>
              </a:lnSpc>
            </a:pPr>
          </a:p>
          <a:p>
            <a:pPr>
              <a:lnSpc>
                <a:spcPct val="120000"/>
              </a:lnSpc>
            </a:pPr>
            <a:r>
              <a:t>- First: Make it WORK (on target hardware; correctness)</a:t>
            </a:r>
          </a:p>
          <a:p>
            <a:pPr>
              <a:lnSpc>
                <a:spcPct val="120000"/>
              </a:lnSpc>
            </a:pPr>
            <a:r>
              <a:t>- Second: Make it RIGHT (safe, maintainable)</a:t>
            </a:r>
          </a:p>
          <a:p>
            <a:pPr>
              <a:lnSpc>
                <a:spcPct val="120000"/>
              </a:lnSpc>
            </a:pPr>
            <a:r>
              <a:t>- Make it FIT (within memory constraints)</a:t>
            </a:r>
          </a:p>
          <a:p>
            <a:pPr>
              <a:lnSpc>
                <a:spcPct val="120000"/>
              </a:lnSpc>
            </a:pPr>
            <a:r>
              <a:t>- Make it FAST (meet real-time deadlines)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Kent Beck: Habits"/>
          <p:cNvSpPr txBox="1"/>
          <p:nvPr>
            <p:ph type="title"/>
          </p:nvPr>
        </p:nvSpPr>
        <p:spPr>
          <a:prstGeom prst="rect">
            <a:avLst/>
          </a:prstGeom>
        </p:spPr>
        <p:txBody>
          <a:bodyPr/>
          <a:lstStyle/>
          <a:p>
            <a:pPr/>
            <a:r>
              <a:t>Kent Beck: Habits</a:t>
            </a:r>
          </a:p>
        </p:txBody>
      </p:sp>
      <p:sp>
        <p:nvSpPr>
          <p:cNvPr id="296" name="&quot;I'm not a great programmer; I'm just a good programmer with great habits.&quot;…"/>
          <p:cNvSpPr txBox="1"/>
          <p:nvPr>
            <p:ph type="body" idx="1"/>
          </p:nvPr>
        </p:nvSpPr>
        <p:spPr>
          <a:xfrm>
            <a:off x="1688592" y="3069576"/>
            <a:ext cx="21824355" cy="9296401"/>
          </a:xfrm>
          <a:prstGeom prst="rect">
            <a:avLst/>
          </a:prstGeom>
        </p:spPr>
        <p:txBody>
          <a:bodyPr/>
          <a:lstStyle/>
          <a:p>
            <a:pPr>
              <a:lnSpc>
                <a:spcPct val="120000"/>
              </a:lnSpc>
            </a:pPr>
            <a:r>
              <a:t>"I'm not a great programmer; I'm just a good programmer with great habits."</a:t>
            </a:r>
          </a:p>
          <a:p>
            <a:pPr>
              <a:lnSpc>
                <a:spcPct val="120000"/>
              </a:lnSpc>
            </a:pPr>
          </a:p>
          <a:p>
            <a:pPr>
              <a:lnSpc>
                <a:spcPct val="120000"/>
              </a:lnSpc>
            </a:pPr>
            <a:r>
              <a:t>The habits:</a:t>
            </a:r>
          </a:p>
          <a:p>
            <a:pPr>
              <a:lnSpc>
                <a:spcPct val="120000"/>
              </a:lnSpc>
            </a:pPr>
            <a:r>
              <a:t>✅ Write tests</a:t>
            </a:r>
          </a:p>
          <a:p>
            <a:pPr>
              <a:lnSpc>
                <a:spcPct val="120000"/>
              </a:lnSpc>
            </a:pPr>
            <a:r>
              <a:t>✅ Refactor continuously</a:t>
            </a:r>
          </a:p>
          <a:p>
            <a:pPr>
              <a:lnSpc>
                <a:spcPct val="120000"/>
              </a:lnSpc>
            </a:pPr>
            <a:r>
              <a:t>✅ Name things carefully</a:t>
            </a:r>
          </a:p>
          <a:p>
            <a:pPr>
              <a:lnSpc>
                <a:spcPct val="120000"/>
              </a:lnSpc>
            </a:pPr>
            <a:r>
              <a:t>✅ Keep it simple</a:t>
            </a:r>
          </a:p>
          <a:p>
            <a:pPr>
              <a:lnSpc>
                <a:spcPct val="120000"/>
              </a:lnSpc>
            </a:pPr>
            <a:r>
              <a:t>✅ Make it readable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301" name="Exercise 1: &quot;Spot the Issues&quot;…"/>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t>Exercise 1: "Spot the Issues"</a:t>
            </a:r>
          </a:p>
          <a:p>
            <a:pPr marL="323850" indent="-323850" defTabSz="777240">
              <a:lnSpc>
                <a:spcPct val="120000"/>
              </a:lnSpc>
              <a:spcBef>
                <a:spcPts val="800"/>
              </a:spcBef>
              <a:buSzPct val="100000"/>
              <a:buChar char="•"/>
              <a:defRPr sz="3230"/>
            </a:pPr>
            <a:r>
              <a:t>Give students the bad code, ask them to find:</a:t>
            </a:r>
          </a:p>
          <a:p>
            <a:pPr marL="323850" indent="-323850" defTabSz="777240">
              <a:lnSpc>
                <a:spcPct val="120000"/>
              </a:lnSpc>
              <a:spcBef>
                <a:spcPts val="800"/>
              </a:spcBef>
              <a:buSzPct val="100000"/>
              <a:buChar char="•"/>
              <a:defRPr sz="3230"/>
            </a:pPr>
            <a:r>
              <a:t>5 MISRA violations</a:t>
            </a:r>
          </a:p>
          <a:p>
            <a:pPr marL="323850" indent="-323850" defTabSz="777240">
              <a:lnSpc>
                <a:spcPct val="120000"/>
              </a:lnSpc>
              <a:spcBef>
                <a:spcPts val="800"/>
              </a:spcBef>
              <a:buSzPct val="100000"/>
              <a:buChar char="•"/>
              <a:defRPr sz="3230"/>
            </a:pPr>
            <a:r>
              <a:t>5 code smells</a:t>
            </a:r>
          </a:p>
          <a:p>
            <a:pPr marL="323850" indent="-323850" defTabSz="777240">
              <a:lnSpc>
                <a:spcPct val="120000"/>
              </a:lnSpc>
              <a:spcBef>
                <a:spcPts val="800"/>
              </a:spcBef>
              <a:buSzPct val="100000"/>
              <a:buChar char="•"/>
              <a:defRPr sz="3230"/>
            </a:pPr>
            <a:r>
              <a:t>Which ones overlap?</a:t>
            </a:r>
          </a:p>
          <a:p>
            <a:pPr defTabSz="777240">
              <a:lnSpc>
                <a:spcPct val="120000"/>
              </a:lnSpc>
              <a:spcBef>
                <a:spcPts val="800"/>
              </a:spcBef>
              <a:defRPr sz="3230"/>
            </a:pPr>
            <a:r>
              <a:t>Exercise 2: "Prioritize the Fixes"</a:t>
            </a:r>
          </a:p>
          <a:p>
            <a:pPr marL="323850" indent="-323850" defTabSz="777240">
              <a:lnSpc>
                <a:spcPct val="120000"/>
              </a:lnSpc>
              <a:spcBef>
                <a:spcPts val="800"/>
              </a:spcBef>
              <a:buSzPct val="100000"/>
              <a:buChar char="•"/>
              <a:defRPr sz="3230"/>
            </a:pPr>
            <a:r>
              <a:t>Which would you fix first? Why?</a:t>
            </a:r>
          </a:p>
          <a:p>
            <a:pPr marL="323850" indent="-323850" defTabSz="777240">
              <a:lnSpc>
                <a:spcPct val="120000"/>
              </a:lnSpc>
              <a:spcBef>
                <a:spcPts val="800"/>
              </a:spcBef>
              <a:buSzPct val="100000"/>
              <a:buChar char="•"/>
              <a:defRPr sz="3230"/>
            </a:pPr>
            <a:r>
              <a:t>Safety vs maintainability trade-offs</a:t>
            </a:r>
          </a:p>
          <a:p>
            <a:pPr defTabSz="777240">
              <a:lnSpc>
                <a:spcPct val="120000"/>
              </a:lnSpc>
              <a:spcBef>
                <a:spcPts val="800"/>
              </a:spcBef>
              <a:defRPr sz="3230"/>
            </a:pPr>
            <a:r>
              <a:t>Exercise 3: "Refactor Step-by-Step"</a:t>
            </a:r>
          </a:p>
          <a:p>
            <a:pPr marL="323850" indent="-323850" defTabSz="777240">
              <a:lnSpc>
                <a:spcPct val="120000"/>
              </a:lnSpc>
              <a:spcBef>
                <a:spcPts val="800"/>
              </a:spcBef>
              <a:buSzPct val="100000"/>
              <a:buChar char="•"/>
              <a:defRPr sz="3230"/>
            </a:pPr>
            <a:r>
              <a:t>Start with bad code</a:t>
            </a:r>
          </a:p>
          <a:p>
            <a:pPr marL="323850" indent="-323850" defTabSz="777240">
              <a:lnSpc>
                <a:spcPct val="120000"/>
              </a:lnSpc>
              <a:spcBef>
                <a:spcPts val="800"/>
              </a:spcBef>
              <a:buSzPct val="100000"/>
              <a:buChar char="•"/>
              <a:defRPr sz="3230"/>
            </a:pPr>
            <a:r>
              <a:t>Fix MISRA violations</a:t>
            </a:r>
          </a:p>
          <a:p>
            <a:pPr marL="323850" indent="-323850" defTabSz="777240">
              <a:lnSpc>
                <a:spcPct val="120000"/>
              </a:lnSpc>
              <a:spcBef>
                <a:spcPts val="800"/>
              </a:spcBef>
              <a:buSzPct val="100000"/>
              <a:buChar char="•"/>
              <a:defRPr sz="3230"/>
            </a:pPr>
            <a:r>
              <a:t>Remove code smells</a:t>
            </a:r>
          </a:p>
          <a:p>
            <a:pPr marL="323850" indent="-323850" defTabSz="777240">
              <a:lnSpc>
                <a:spcPct val="120000"/>
              </a:lnSpc>
              <a:spcBef>
                <a:spcPts val="800"/>
              </a:spcBef>
              <a:buSzPct val="100000"/>
              <a:buChar char="•"/>
              <a:defRPr sz="3230"/>
            </a:pPr>
            <a:r>
              <a:t>Compare: did fixing one help the other?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rade-offs: why software engineering vs programming or computer science"/>
          <p:cNvSpPr txBox="1"/>
          <p:nvPr>
            <p:ph type="title"/>
          </p:nvPr>
        </p:nvSpPr>
        <p:spPr>
          <a:prstGeom prst="rect">
            <a:avLst/>
          </a:prstGeom>
        </p:spPr>
        <p:txBody>
          <a:bodyPr/>
          <a:lstStyle/>
          <a:p>
            <a:pPr defTabSz="841247">
              <a:defRPr sz="6348"/>
            </a:pPr>
            <a:r>
              <a:t>Trade-offs: why </a:t>
            </a:r>
            <a:r>
              <a:rPr i="1"/>
              <a:t>software engineering </a:t>
            </a:r>
            <a:r>
              <a:t>vs programming or computer science</a:t>
            </a:r>
          </a:p>
        </p:txBody>
      </p:sp>
      <p:sp>
        <p:nvSpPr>
          <p:cNvPr id="306" name="Combat &quot;vibe coding&quot;: Emphasize that these aren't arbitrary rules - each has a failure case. Show real bugs that resulted from violations.…"/>
          <p:cNvSpPr txBox="1"/>
          <p:nvPr>
            <p:ph type="body" idx="1"/>
          </p:nvPr>
        </p:nvSpPr>
        <p:spPr>
          <a:xfrm>
            <a:off x="1688592" y="3069576"/>
            <a:ext cx="21824355" cy="9296401"/>
          </a:xfrm>
          <a:prstGeom prst="rect">
            <a:avLst/>
          </a:prstGeom>
        </p:spPr>
        <p:txBody>
          <a:bodyPr/>
          <a:lstStyle/>
          <a:p>
            <a:pPr>
              <a:lnSpc>
                <a:spcPct val="120000"/>
              </a:lnSpc>
            </a:pPr>
            <a:r>
              <a:t>Combat "vibe coding": Emphasize that these aren't arbitrary rules - each has a failure case. Show real bugs that resulted from violations.</a:t>
            </a:r>
          </a:p>
          <a:p>
            <a:pPr>
              <a:lnSpc>
                <a:spcPct val="120000"/>
              </a:lnSpc>
            </a:pPr>
            <a:r>
              <a:t>Make it embedded-relevant: Use examples from Arduino/microcontroller context they know - ISRs, hardware registers, timing-critical code.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ode style: Naming Conventions"/>
          <p:cNvSpPr txBox="1"/>
          <p:nvPr>
            <p:ph type="title"/>
          </p:nvPr>
        </p:nvSpPr>
        <p:spPr>
          <a:prstGeom prst="rect">
            <a:avLst/>
          </a:prstGeom>
        </p:spPr>
        <p:txBody>
          <a:bodyPr/>
          <a:lstStyle/>
          <a:p>
            <a:pPr/>
            <a:r>
              <a:t>Code style: Naming Conventions</a:t>
            </a:r>
          </a:p>
        </p:txBody>
      </p:sp>
      <p:sp>
        <p:nvSpPr>
          <p:cNvPr id="311" name="C++ Code Style Best Practices…"/>
          <p:cNvSpPr txBox="1"/>
          <p:nvPr>
            <p:ph type="body" idx="1"/>
          </p:nvPr>
        </p:nvSpPr>
        <p:spPr>
          <a:xfrm>
            <a:off x="1688592" y="3069576"/>
            <a:ext cx="21824355" cy="9296401"/>
          </a:xfrm>
          <a:prstGeom prst="rect">
            <a:avLst/>
          </a:prstGeom>
        </p:spPr>
        <p:txBody>
          <a:bodyPr/>
          <a:lstStyle/>
          <a:p>
            <a:pPr>
              <a:lnSpc>
                <a:spcPct val="120000"/>
              </a:lnSpc>
              <a:defRPr i="1"/>
            </a:pPr>
            <a:r>
              <a:t>C++ Code Style Best Practices</a:t>
            </a:r>
          </a:p>
          <a:p>
            <a:pPr>
              <a:lnSpc>
                <a:spcPct val="120000"/>
              </a:lnSpc>
            </a:pPr>
          </a:p>
          <a:p>
            <a:pPr>
              <a:lnSpc>
                <a:spcPct val="120000"/>
              </a:lnSpc>
            </a:pPr>
            <a:r>
              <a:t>Classes: PascalCase (e.g., SensorController, MotorDriver)</a:t>
            </a:r>
          </a:p>
          <a:p>
            <a:pPr>
              <a:lnSpc>
                <a:spcPct val="120000"/>
              </a:lnSpc>
            </a:pPr>
            <a:r>
              <a:t>Functions/methods: camelCase (e.g., readSensor(), calculateSpeed())</a:t>
            </a:r>
          </a:p>
          <a:p>
            <a:pPr>
              <a:lnSpc>
                <a:spcPct val="120000"/>
              </a:lnSpc>
            </a:pPr>
            <a:r>
              <a:t>Variables: camelCase (e.g., sensorValue, targetPosition)</a:t>
            </a:r>
          </a:p>
          <a:p>
            <a:pPr>
              <a:lnSpc>
                <a:spcPct val="120000"/>
              </a:lnSpc>
            </a:pPr>
            <a:r>
              <a:t>Constants: UPPER_SNAKE_CASE (e.g., MAX_SPEED, DEFAULT_TIMEOUT)</a:t>
            </a:r>
          </a:p>
          <a:p>
            <a:pPr>
              <a:lnSpc>
                <a:spcPct val="120000"/>
              </a:lnSpc>
            </a:pPr>
            <a:r>
              <a:t>Member variables: prefix with m_ (e.g., m_currentState, m_sensorData)</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ode style: Code Quality"/>
          <p:cNvSpPr txBox="1"/>
          <p:nvPr>
            <p:ph type="title"/>
          </p:nvPr>
        </p:nvSpPr>
        <p:spPr>
          <a:prstGeom prst="rect">
            <a:avLst/>
          </a:prstGeom>
        </p:spPr>
        <p:txBody>
          <a:bodyPr/>
          <a:lstStyle/>
          <a:p>
            <a:pPr/>
            <a:r>
              <a:t>Code style: Code Quality</a:t>
            </a:r>
          </a:p>
        </p:txBody>
      </p:sp>
      <p:sp>
        <p:nvSpPr>
          <p:cNvPr id="316" name="Always use const for values that don't change…"/>
          <p:cNvSpPr txBox="1"/>
          <p:nvPr>
            <p:ph type="body" idx="1"/>
          </p:nvPr>
        </p:nvSpPr>
        <p:spPr>
          <a:xfrm>
            <a:off x="1688592" y="3069576"/>
            <a:ext cx="21824355" cy="9296401"/>
          </a:xfrm>
          <a:prstGeom prst="rect">
            <a:avLst/>
          </a:prstGeom>
        </p:spPr>
        <p:txBody>
          <a:bodyPr/>
          <a:lstStyle/>
          <a:p>
            <a:pPr>
              <a:lnSpc>
                <a:spcPct val="120000"/>
              </a:lnSpc>
            </a:pPr>
            <a:r>
              <a:t>Always use const for values that don't change</a:t>
            </a:r>
          </a:p>
          <a:p>
            <a:pPr>
              <a:lnSpc>
                <a:spcPct val="120000"/>
              </a:lnSpc>
            </a:pPr>
            <a:r>
              <a:t>Prefer references (&amp;) over pointers when ownership isn't transferred</a:t>
            </a:r>
          </a:p>
          <a:p>
            <a:pPr>
              <a:lnSpc>
                <a:spcPct val="120000"/>
              </a:lnSpc>
            </a:pPr>
            <a:r>
              <a:t>Initialize variables at declaration</a:t>
            </a:r>
          </a:p>
          <a:p>
            <a:pPr>
              <a:lnSpc>
                <a:spcPct val="120000"/>
              </a:lnSpc>
            </a:pPr>
            <a:r>
              <a:t>Avoid magic numbers - use named constants</a:t>
            </a:r>
          </a:p>
          <a:p>
            <a:pPr>
              <a:lnSpc>
                <a:spcPct val="120000"/>
              </a:lnSpc>
            </a:pPr>
            <a:r>
              <a:t>Write self-documenting code with clear names</a:t>
            </a:r>
          </a:p>
          <a:p>
            <a:pPr>
              <a:lnSpc>
                <a:spcPct val="120000"/>
              </a:lnSpc>
            </a:pPr>
          </a:p>
          <a:p>
            <a:pPr>
              <a:lnSpc>
                <a:spcPct val="120000"/>
              </a:lnSpc>
            </a:pPr>
            <a:r>
              <a:t>(And of course the rest that we already discussed)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Clean code: Maintainability"/>
          <p:cNvSpPr txBox="1"/>
          <p:nvPr>
            <p:ph type="title"/>
          </p:nvPr>
        </p:nvSpPr>
        <p:spPr>
          <a:prstGeom prst="rect">
            <a:avLst/>
          </a:prstGeom>
        </p:spPr>
        <p:txBody>
          <a:bodyPr/>
          <a:lstStyle/>
          <a:p>
            <a:pPr/>
            <a:r>
              <a:t>Clean code: Maintainability</a:t>
            </a:r>
          </a:p>
        </p:txBody>
      </p:sp>
      <p:sp>
        <p:nvSpPr>
          <p:cNvPr id="109" name="Clean code versus Clean architecture"/>
          <p:cNvSpPr txBox="1"/>
          <p:nvPr>
            <p:ph type="body" idx="1"/>
          </p:nvPr>
        </p:nvSpPr>
        <p:spPr>
          <a:xfrm>
            <a:off x="1688592" y="3069576"/>
            <a:ext cx="21824355" cy="9296401"/>
          </a:xfrm>
          <a:prstGeom prst="rect">
            <a:avLst/>
          </a:prstGeom>
        </p:spPr>
        <p:txBody>
          <a:bodyPr/>
          <a:lstStyle>
            <a:lvl1pPr>
              <a:lnSpc>
                <a:spcPct val="120000"/>
              </a:lnSpc>
            </a:lvl1pPr>
          </a:lstStyle>
          <a:p>
            <a:pPr/>
            <a:r>
              <a:t>Clean code versus Clean architecture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Code style: Comments (later workshop)"/>
          <p:cNvSpPr txBox="1"/>
          <p:nvPr>
            <p:ph type="title"/>
          </p:nvPr>
        </p:nvSpPr>
        <p:spPr>
          <a:prstGeom prst="rect">
            <a:avLst/>
          </a:prstGeom>
        </p:spPr>
        <p:txBody>
          <a:bodyPr/>
          <a:lstStyle/>
          <a:p>
            <a:pPr/>
            <a:r>
              <a:t>Code style: Comments (later workshop)</a:t>
            </a:r>
          </a:p>
        </p:txBody>
      </p:sp>
      <p:sp>
        <p:nvSpPr>
          <p:cNvPr id="321" name="Explain why, not what (code shows what)…"/>
          <p:cNvSpPr txBox="1"/>
          <p:nvPr>
            <p:ph type="body" idx="1"/>
          </p:nvPr>
        </p:nvSpPr>
        <p:spPr>
          <a:xfrm>
            <a:off x="1688592" y="3069576"/>
            <a:ext cx="21824355" cy="9296401"/>
          </a:xfrm>
          <a:prstGeom prst="rect">
            <a:avLst/>
          </a:prstGeom>
        </p:spPr>
        <p:txBody>
          <a:bodyPr/>
          <a:lstStyle/>
          <a:p>
            <a:pPr>
              <a:lnSpc>
                <a:spcPct val="120000"/>
              </a:lnSpc>
            </a:pPr>
            <a:r>
              <a:t>Explain why, not what (code shows what) </a:t>
            </a:r>
          </a:p>
          <a:p>
            <a:pPr>
              <a:lnSpc>
                <a:spcPct val="120000"/>
              </a:lnSpc>
            </a:pPr>
            <a:r>
              <a:t>Document complex algorithms and hardware interactions</a:t>
            </a:r>
          </a:p>
          <a:p>
            <a:pPr>
              <a:lnSpc>
                <a:spcPct val="120000"/>
              </a:lnSpc>
            </a:pPr>
            <a:r>
              <a:t>Keep comments up-to-date with code changes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Code smells"/>
          <p:cNvSpPr txBox="1"/>
          <p:nvPr>
            <p:ph type="title"/>
          </p:nvPr>
        </p:nvSpPr>
        <p:spPr>
          <a:prstGeom prst="rect">
            <a:avLst/>
          </a:prstGeom>
        </p:spPr>
        <p:txBody>
          <a:bodyPr/>
          <a:lstStyle/>
          <a:p>
            <a:pPr/>
            <a:r>
              <a:t>Code smells</a:t>
            </a:r>
          </a:p>
        </p:txBody>
      </p:sp>
      <p:sp>
        <p:nvSpPr>
          <p:cNvPr id="326" name="python3 code_smell_scanner.py  MoreCode_Anonymized"/>
          <p:cNvSpPr txBox="1"/>
          <p:nvPr>
            <p:ph type="body" sz="half" idx="1"/>
          </p:nvPr>
        </p:nvSpPr>
        <p:spPr>
          <a:prstGeom prst="rect">
            <a:avLst/>
          </a:prstGeom>
        </p:spPr>
        <p:txBody>
          <a:bodyPr/>
          <a:lstStyle>
            <a:lvl1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latin typeface="Menlo Regular"/>
                <a:ea typeface="Menlo Regular"/>
                <a:cs typeface="Menlo Regular"/>
                <a:sym typeface="Menlo Regular"/>
              </a:defRPr>
            </a:lvl1pPr>
          </a:lstStyle>
          <a:p>
            <a:pPr/>
            <a:r>
              <a:t>python3 code_smell_scanner.py  MoreCode_Anonymized</a:t>
            </a:r>
          </a:p>
        </p:txBody>
      </p:sp>
      <p:pic>
        <p:nvPicPr>
          <p:cNvPr id="327" name="geplakte-film.png" descr="geplakte-film.png"/>
          <p:cNvPicPr>
            <a:picLocks noChangeAspect="1"/>
          </p:cNvPicPr>
          <p:nvPr/>
        </p:nvPicPr>
        <p:blipFill>
          <a:blip r:embed="rId2">
            <a:extLst/>
          </a:blip>
          <a:stretch>
            <a:fillRect/>
          </a:stretch>
        </p:blipFill>
        <p:spPr>
          <a:xfrm>
            <a:off x="11531408" y="2695861"/>
            <a:ext cx="10325101" cy="70104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Code style"/>
          <p:cNvSpPr txBox="1"/>
          <p:nvPr>
            <p:ph type="title"/>
          </p:nvPr>
        </p:nvSpPr>
        <p:spPr>
          <a:prstGeom prst="rect">
            <a:avLst/>
          </a:prstGeom>
        </p:spPr>
        <p:txBody>
          <a:bodyPr/>
          <a:lstStyle/>
          <a:p>
            <a:pPr/>
            <a:r>
              <a:t>Code style</a:t>
            </a:r>
          </a:p>
        </p:txBody>
      </p:sp>
      <p:sp>
        <p:nvSpPr>
          <p:cNvPr id="330" name="Of course companies might have their own style guidelines with do’s and don’ts!"/>
          <p:cNvSpPr txBox="1"/>
          <p:nvPr>
            <p:ph type="body" idx="1"/>
          </p:nvPr>
        </p:nvSpPr>
        <p:spPr>
          <a:xfrm>
            <a:off x="1688592" y="3069576"/>
            <a:ext cx="21824355" cy="9296401"/>
          </a:xfrm>
          <a:prstGeom prst="rect">
            <a:avLst/>
          </a:prstGeom>
        </p:spPr>
        <p:txBody>
          <a:bodyPr/>
          <a:lstStyle>
            <a:lvl1pPr>
              <a:lnSpc>
                <a:spcPct val="120000"/>
              </a:lnSpc>
            </a:lvl1pPr>
          </a:lstStyle>
          <a:p>
            <a:pPr/>
            <a:r>
              <a:t>Of course companies might have their own style guidelines with do’s and don’ts!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ode style at file level"/>
          <p:cNvSpPr txBox="1"/>
          <p:nvPr>
            <p:ph type="title"/>
          </p:nvPr>
        </p:nvSpPr>
        <p:spPr>
          <a:prstGeom prst="rect">
            <a:avLst/>
          </a:prstGeom>
        </p:spPr>
        <p:txBody>
          <a:bodyPr/>
          <a:lstStyle/>
          <a:p>
            <a:pPr/>
            <a:r>
              <a:t>Code style at file level</a:t>
            </a:r>
          </a:p>
        </p:txBody>
      </p:sp>
      <p:sp>
        <p:nvSpPr>
          <p:cNvPr id="335" name="Kolpackov's &quot;Canonical Project Structure&quot; (ISO C++ Paper P1204R0, 2018) argues that split layouts make &quot;navigating between corresponding headers and sources cumbersome&quot; and that &quot;in practice, private headers are placed into include/, defeating the purpos"/>
          <p:cNvSpPr txBox="1"/>
          <p:nvPr>
            <p:ph type="body" idx="1"/>
          </p:nvPr>
        </p:nvSpPr>
        <p:spPr>
          <a:xfrm>
            <a:off x="1688592" y="3069576"/>
            <a:ext cx="21824355" cy="9296401"/>
          </a:xfrm>
          <a:prstGeom prst="rect">
            <a:avLst/>
          </a:prstGeom>
        </p:spPr>
        <p:txBody>
          <a:bodyPr/>
          <a:lstStyle/>
          <a:p>
            <a:pPr>
              <a:lnSpc>
                <a:spcPct val="120000"/>
              </a:lnSpc>
            </a:pPr>
            <a:r>
              <a:t>Kolpackov's "Canonical Project Structure" (ISO C++ Paper P1204R0, 2018) argues that split layouts make "navigating between corresponding headers and sources cumbersome" and that "in practice, private headers are placed into include/, defeating the purpose”</a:t>
            </a:r>
          </a:p>
          <a:p>
            <a:pPr>
              <a:lnSpc>
                <a:spcPct val="120000"/>
              </a:lnSpc>
            </a:pPr>
          </a:p>
          <a:p>
            <a:pPr>
              <a:lnSpc>
                <a:spcPct val="120000"/>
              </a:lnSpc>
            </a:pPr>
          </a:p>
          <a:p>
            <a:pPr>
              <a:lnSpc>
                <a:spcPct val="120000"/>
              </a:lnSpc>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Code style: mixing (natural) languages"/>
          <p:cNvSpPr txBox="1"/>
          <p:nvPr>
            <p:ph type="title"/>
          </p:nvPr>
        </p:nvSpPr>
        <p:spPr>
          <a:prstGeom prst="rect">
            <a:avLst/>
          </a:prstGeom>
        </p:spPr>
        <p:txBody>
          <a:bodyPr/>
          <a:lstStyle/>
          <a:p>
            <a:pPr/>
            <a:r>
              <a:t>Code style: mixing (natural) languages</a:t>
            </a:r>
          </a:p>
        </p:txBody>
      </p:sp>
      <p:sp>
        <p:nvSpPr>
          <p:cNvPr id="340" name="Sutter &amp; Alexandrescu (2005): Coding standards promote consistency and international collaboration Micro-os-plus…"/>
          <p:cNvSpPr txBox="1"/>
          <p:nvPr>
            <p:ph type="body" idx="1"/>
          </p:nvPr>
        </p:nvSpPr>
        <p:spPr>
          <a:xfrm>
            <a:off x="1688592" y="3069576"/>
            <a:ext cx="21824355" cy="9296401"/>
          </a:xfrm>
          <a:prstGeom prst="rect">
            <a:avLst/>
          </a:prstGeom>
        </p:spPr>
        <p:txBody>
          <a:bodyPr/>
          <a:lstStyle/>
          <a:p>
            <a:pPr>
              <a:lnSpc>
                <a:spcPct val="120000"/>
              </a:lnSpc>
            </a:pPr>
            <a:r>
              <a:t>Sutter &amp; Alexandrescu (2005): Coding standards promote consistency and international collaboration Micro-os-plus</a:t>
            </a:r>
          </a:p>
          <a:p>
            <a:pPr>
              <a:lnSpc>
                <a:spcPct val="120000"/>
              </a:lnSpc>
            </a:pPr>
            <a:r>
              <a:t>Google C++ Style Guide: Emphasizes clear, unambiguous naming for global readability Google</a:t>
            </a:r>
          </a:p>
          <a:p>
            <a:pPr>
              <a:lnSpc>
                <a:spcPct val="120000"/>
              </a:lnSpc>
            </a:pPr>
            <a:r>
              <a:t>JSF AV C++ (Safety-critical standard): Consistent, descriptive English identifiers required Bjarne Stroustrup</a:t>
            </a:r>
          </a:p>
          <a:p>
            <a:pPr>
              <a:lnSpc>
                <a:spcPct val="120000"/>
              </a:lnSpc>
            </a:pPr>
            <a:r>
              <a:t>Bottom Line: For embedded systems that may be maintained internationally or in professional contexts, English identifiers are mandatory. Dutch variable names create barriers to code review, collaboration, and professional development.</a:t>
            </a:r>
          </a:p>
          <a:p>
            <a:pPr>
              <a:lnSpc>
                <a:spcPct val="120000"/>
              </a:lnSpc>
            </a:pPr>
          </a:p>
          <a:p>
            <a:pPr>
              <a:lnSpc>
                <a:spcPct val="120000"/>
              </a:lnSpc>
            </a:pPr>
          </a:p>
          <a:p>
            <a:pPr>
              <a:lnSpc>
                <a:spcPct val="120000"/>
              </a:lnSpc>
            </a:pPr>
          </a:p>
        </p:txBody>
      </p:sp>
      <p:pic>
        <p:nvPicPr>
          <p:cNvPr id="341" name="geplakte-film.png" descr="geplakte-film.png"/>
          <p:cNvPicPr>
            <a:picLocks noChangeAspect="1"/>
          </p:cNvPicPr>
          <p:nvPr/>
        </p:nvPicPr>
        <p:blipFill>
          <a:blip r:embed="rId3">
            <a:extLst/>
          </a:blip>
          <a:srcRect l="0" t="0" r="0" b="56941"/>
          <a:stretch>
            <a:fillRect/>
          </a:stretch>
        </p:blipFill>
        <p:spPr>
          <a:xfrm>
            <a:off x="2018333" y="9222680"/>
            <a:ext cx="9372601" cy="2455348"/>
          </a:xfrm>
          <a:prstGeom prst="rect">
            <a:avLst/>
          </a:prstGeom>
          <a:ln w="12700">
            <a:miter lim="400000"/>
          </a:ln>
        </p:spPr>
      </p:pic>
      <p:pic>
        <p:nvPicPr>
          <p:cNvPr id="342" name="geplakte-film.png" descr="geplakte-film.png"/>
          <p:cNvPicPr>
            <a:picLocks noChangeAspect="1"/>
          </p:cNvPicPr>
          <p:nvPr/>
        </p:nvPicPr>
        <p:blipFill>
          <a:blip r:embed="rId3">
            <a:extLst/>
          </a:blip>
          <a:srcRect l="0" t="41967" r="0" b="0"/>
          <a:stretch>
            <a:fillRect/>
          </a:stretch>
        </p:blipFill>
        <p:spPr>
          <a:xfrm>
            <a:off x="11980085" y="8795841"/>
            <a:ext cx="9372601" cy="3309202"/>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ake away message"/>
          <p:cNvSpPr txBox="1"/>
          <p:nvPr>
            <p:ph type="title"/>
          </p:nvPr>
        </p:nvSpPr>
        <p:spPr>
          <a:prstGeom prst="rect">
            <a:avLst/>
          </a:prstGeom>
        </p:spPr>
        <p:txBody>
          <a:bodyPr/>
          <a:lstStyle/>
          <a:p>
            <a:pPr/>
            <a:r>
              <a:t>Take away message</a:t>
            </a:r>
          </a:p>
        </p:txBody>
      </p:sp>
      <p:sp>
        <p:nvSpPr>
          <p:cNvPr id="347" name="Starting today, write code that is:…"/>
          <p:cNvSpPr txBox="1"/>
          <p:nvPr>
            <p:ph type="body" idx="1"/>
          </p:nvPr>
        </p:nvSpPr>
        <p:spPr>
          <a:prstGeom prst="rect">
            <a:avLst/>
          </a:prstGeom>
        </p:spPr>
        <p:txBody>
          <a:bodyPr/>
          <a:lstStyle/>
          <a:p>
            <a:pPr/>
            <a:r>
              <a:t>Starting today, write code that is:</a:t>
            </a:r>
          </a:p>
          <a:p>
            <a:pPr/>
            <a:r>
              <a:t>✅ Safe (MISRA)</a:t>
            </a:r>
          </a:p>
          <a:p>
            <a:pPr/>
            <a:r>
              <a:t>✅ Maintainable (No smells)</a:t>
            </a:r>
          </a:p>
          <a:p>
            <a:pPr/>
            <a:r>
              <a:t>✅ Readable (Clear intent)</a:t>
            </a:r>
          </a:p>
          <a:p>
            <a:pPr/>
          </a:p>
          <a:p>
            <a:pPr/>
            <a:r>
              <a:t>Don't just make it work. Make it RIGHT.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https://github.com/AEAEmbedded/ESE_PROG/tree/main/Workshops"/>
          <p:cNvSpPr txBox="1"/>
          <p:nvPr/>
        </p:nvSpPr>
        <p:spPr>
          <a:xfrm>
            <a:off x="2747643" y="3792832"/>
            <a:ext cx="18888714" cy="2658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https://github.com/AEAEmbedded/ESE_PROG/tree/main/Workshops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reat Resources"/>
          <p:cNvSpPr txBox="1"/>
          <p:nvPr>
            <p:ph type="title"/>
          </p:nvPr>
        </p:nvSpPr>
        <p:spPr>
          <a:prstGeom prst="rect">
            <a:avLst/>
          </a:prstGeom>
        </p:spPr>
        <p:txBody>
          <a:bodyPr/>
          <a:lstStyle/>
          <a:p>
            <a:pPr/>
            <a:r>
              <a:t>Great Resources</a:t>
            </a:r>
          </a:p>
        </p:txBody>
      </p:sp>
      <p:sp>
        <p:nvSpPr>
          <p:cNvPr id="352" name="C++ Core Guidelines (Stroustrup et al., ISO C++ Standards Committee)…"/>
          <p:cNvSpPr txBox="1"/>
          <p:nvPr>
            <p:ph type="body" idx="1"/>
          </p:nvPr>
        </p:nvSpPr>
        <p:spPr>
          <a:prstGeom prst="rect">
            <a:avLst/>
          </a:prstGeom>
        </p:spPr>
        <p:txBody>
          <a:bodyPr/>
          <a:lstStyle/>
          <a:p>
            <a:pPr>
              <a:lnSpc>
                <a:spcPct val="100000"/>
              </a:lnSpc>
            </a:pPr>
            <a:r>
              <a:t>C++ Core Guidelines (Stroustrup et al., ISO C++ Standards Committee)</a:t>
            </a:r>
          </a:p>
          <a:p>
            <a:pPr>
              <a:lnSpc>
                <a:spcPct val="100000"/>
              </a:lnSpc>
            </a:pPr>
          </a:p>
          <a:p>
            <a:pPr>
              <a:lnSpc>
                <a:spcPct val="100000"/>
              </a:lnSpc>
            </a:pPr>
            <a:r>
              <a:t>Sutter &amp; Alexandrescu (2005): C++ Coding Standards: 101 Rules, Guidelines, and Best Practices</a:t>
            </a:r>
          </a:p>
          <a:p>
            <a:pPr>
              <a:lnSpc>
                <a:spcPct val="100000"/>
              </a:lnSpc>
            </a:pPr>
          </a:p>
          <a:p>
            <a:pPr>
              <a:lnSpc>
                <a:spcPct val="100000"/>
              </a:lnSpc>
            </a:pPr>
            <a:r>
              <a:t>JSF AV C++ (Lockheed Martin, 2005): Safety-critical embedded systems standard (221 rules)</a:t>
            </a:r>
          </a:p>
          <a:p>
            <a:pPr>
              <a:lnSpc>
                <a:spcPct val="100000"/>
              </a:lnSpc>
            </a:pPr>
          </a:p>
          <a:p>
            <a:pPr>
              <a:lnSpc>
                <a:spcPct val="100000"/>
              </a:lnSpc>
            </a:pPr>
            <a:r>
              <a:t>MISRA C++:2023: Automotive/medical device coding guidelines for critical systems</a:t>
            </a:r>
          </a:p>
          <a:p>
            <a:pPr>
              <a:lnSpc>
                <a:spcPct val="100000"/>
              </a:lnSpc>
            </a:pPr>
          </a:p>
          <a:p>
            <a:pPr>
              <a:lnSpc>
                <a:spcPct val="100000"/>
              </a:lnSpc>
            </a:pPr>
            <a:r>
              <a:t>Google C++ Style Guide: Industry best practices for large-scale development</a:t>
            </a:r>
          </a:p>
          <a:p>
            <a:pPr>
              <a:lnSpc>
                <a:spcPct val="100000"/>
              </a:lnSpc>
            </a:pPr>
          </a:p>
          <a:p>
            <a:pPr>
              <a:lnSpc>
                <a:spcPct val="100000"/>
              </a:lnSpc>
            </a:pPr>
            <a:r>
              <a:t>Kolpackov's "Canonical Project Structure" (ISO C++ Paper P1204R0, 2018) </a:t>
            </a:r>
          </a:p>
          <a:p>
            <a:pPr>
              <a:lnSpc>
                <a:spcPct val="100000"/>
              </a:lnSpc>
            </a:pPr>
          </a:p>
          <a:p>
            <a:pPr>
              <a:lnSpc>
                <a:spcPct val="100000"/>
              </a:lnSpc>
            </a:pPr>
            <a:r>
              <a:t>Sutter &amp; Alexandrescu (2005): Coding standards promote consistency and international collaboration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el 1"/>
          <p:cNvSpPr txBox="1"/>
          <p:nvPr>
            <p:ph type="title"/>
          </p:nvPr>
        </p:nvSpPr>
        <p:spPr>
          <a:prstGeom prst="rect">
            <a:avLst/>
          </a:prstGeom>
        </p:spPr>
        <p:txBody>
          <a:bodyPr/>
          <a:lstStyle/>
          <a:p>
            <a:pPr/>
            <a:r>
              <a:t>That’s all…</a:t>
            </a:r>
          </a:p>
          <a:p>
            <a:pPr/>
          </a:p>
          <a:p>
            <a:pPr/>
            <a:r>
              <a:t>Any questions?</a:t>
            </a:r>
          </a:p>
        </p:txBody>
      </p:sp>
      <p:sp>
        <p:nvSpPr>
          <p:cNvPr id="355" name="Tijdelijke aanduiding voor tekst 2"/>
          <p:cNvSpPr txBox="1"/>
          <p:nvPr>
            <p:ph type="body" sz="quarter" idx="1"/>
          </p:nvPr>
        </p:nvSpPr>
        <p:spPr>
          <a:xfrm>
            <a:off x="7416848" y="10488638"/>
            <a:ext cx="9550301" cy="1910626"/>
          </a:xfrm>
          <a:prstGeom prst="rect">
            <a:avLst/>
          </a:prstGeom>
        </p:spPr>
        <p:txBody>
          <a:bodyPr/>
          <a:lstStyle/>
          <a:p>
            <a:pPr>
              <a:lnSpc>
                <a:spcPct val="120000"/>
              </a:lnSpc>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 few reasons why do we need clean code…"/>
          <p:cNvSpPr txBox="1"/>
          <p:nvPr>
            <p:ph type="title"/>
          </p:nvPr>
        </p:nvSpPr>
        <p:spPr>
          <a:prstGeom prst="rect">
            <a:avLst/>
          </a:prstGeom>
        </p:spPr>
        <p:txBody>
          <a:bodyPr/>
          <a:lstStyle/>
          <a:p>
            <a:pPr/>
            <a:r>
              <a:t>A few reasons why do we need clean code…</a:t>
            </a:r>
          </a:p>
        </p:txBody>
      </p:sp>
      <p:sp>
        <p:nvSpPr>
          <p:cNvPr id="114" name="All software:…"/>
          <p:cNvSpPr txBox="1"/>
          <p:nvPr>
            <p:ph type="body" idx="1"/>
          </p:nvPr>
        </p:nvSpPr>
        <p:spPr>
          <a:xfrm>
            <a:off x="1688592" y="3069576"/>
            <a:ext cx="21824355" cy="9296401"/>
          </a:xfrm>
          <a:prstGeom prst="rect">
            <a:avLst/>
          </a:prstGeom>
        </p:spPr>
        <p:txBody>
          <a:bodyPr/>
          <a:lstStyle/>
          <a:p>
            <a:pPr>
              <a:lnSpc>
                <a:spcPct val="120000"/>
              </a:lnSpc>
            </a:pPr>
            <a:r>
              <a:t>All software:</a:t>
            </a:r>
          </a:p>
          <a:p>
            <a:pPr>
              <a:lnSpc>
                <a:spcPct val="120000"/>
              </a:lnSpc>
            </a:pPr>
            <a:r>
              <a:t>- Maintainability (Code is read 10x more than written)</a:t>
            </a:r>
          </a:p>
          <a:p>
            <a:pPr>
              <a:lnSpc>
                <a:spcPct val="120000"/>
              </a:lnSpc>
            </a:pPr>
            <a:r>
              <a:t>- Collaboration (Teams need shared understanding)</a:t>
            </a:r>
          </a:p>
          <a:p>
            <a:pPr>
              <a:lnSpc>
                <a:spcPct val="120000"/>
              </a:lnSpc>
            </a:pPr>
          </a:p>
          <a:p>
            <a:pPr>
              <a:lnSpc>
                <a:spcPct val="120000"/>
              </a:lnSpc>
            </a:pPr>
            <a:r>
              <a:t>- Especially embedded:</a:t>
            </a:r>
          </a:p>
          <a:p>
            <a:pPr lvl="1" marL="0" indent="491399">
              <a:lnSpc>
                <a:spcPct val="120000"/>
              </a:lnSpc>
              <a:buSzTx/>
              <a:buNone/>
            </a:pPr>
            <a:r>
              <a:t>- Safety - Lives depend on it (medical, automotive, aerospace)</a:t>
            </a:r>
          </a:p>
          <a:p>
            <a:pPr lvl="1" marL="0" indent="491399">
              <a:lnSpc>
                <a:spcPct val="120000"/>
              </a:lnSpc>
              <a:buSzTx/>
              <a:buNone/>
            </a:pPr>
            <a:r>
              <a:t>- Certification - IEC 62304, ISO 26262, DO-178C compliance required</a:t>
            </a:r>
          </a:p>
          <a:p>
            <a:pPr lvl="1" marL="0" indent="491399">
              <a:lnSpc>
                <a:spcPct val="120000"/>
              </a:lnSpc>
              <a:buSzTx/>
              <a:buNone/>
            </a:pPr>
            <a:r>
              <a:t>- Resource constraints - Limited RAM/ROM, no dynamic allocation</a:t>
            </a:r>
          </a:p>
          <a:p>
            <a:pPr lvl="1" marL="0" indent="491399">
              <a:lnSpc>
                <a:spcPct val="120000"/>
              </a:lnSpc>
              <a:buSzTx/>
              <a:buNone/>
            </a:pPr>
            <a:r>
              <a:t>- Longevity - Products run 10-20+ years unchanged (e.g. MOBA)</a:t>
            </a:r>
          </a:p>
          <a:p>
            <a:pPr lvl="1" marL="0" indent="491399">
              <a:lnSpc>
                <a:spcPct val="120000"/>
              </a:lnSpc>
              <a:buSzTx/>
              <a:buNone/>
            </a:pPr>
            <a:r>
              <a:t>- Debugging difficulty - No printf, limited tooling, real-time constraints</a:t>
            </a:r>
          </a:p>
          <a:p>
            <a:pPr lvl="1" marL="0" indent="491399">
              <a:lnSpc>
                <a:spcPct val="120000"/>
              </a:lnSpc>
              <a:buSzTx/>
              <a:buNone/>
            </a:pPr>
            <a:r>
              <a:t>- Efficiency - E.g. battery life, etc.</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When Code Quality Kills 1/2"/>
          <p:cNvSpPr txBox="1"/>
          <p:nvPr>
            <p:ph type="title"/>
          </p:nvPr>
        </p:nvSpPr>
        <p:spPr>
          <a:prstGeom prst="rect">
            <a:avLst/>
          </a:prstGeom>
        </p:spPr>
        <p:txBody>
          <a:bodyPr/>
          <a:lstStyle/>
          <a:p>
            <a:pPr/>
            <a:r>
              <a:t>When Code Quality Kills 1/2</a:t>
            </a:r>
          </a:p>
        </p:txBody>
      </p:sp>
      <p:sp>
        <p:nvSpPr>
          <p:cNvPr id="117" name="Case 1: Therac-25 (1985-1987)…"/>
          <p:cNvSpPr txBox="1"/>
          <p:nvPr>
            <p:ph type="body" idx="1"/>
          </p:nvPr>
        </p:nvSpPr>
        <p:spPr>
          <a:xfrm>
            <a:off x="1688592" y="3069576"/>
            <a:ext cx="21824355" cy="9296401"/>
          </a:xfrm>
          <a:prstGeom prst="rect">
            <a:avLst/>
          </a:prstGeom>
        </p:spPr>
        <p:txBody>
          <a:bodyPr/>
          <a:lstStyle/>
          <a:p>
            <a:pPr defTabSz="777240">
              <a:lnSpc>
                <a:spcPct val="120000"/>
              </a:lnSpc>
              <a:spcBef>
                <a:spcPts val="800"/>
              </a:spcBef>
              <a:defRPr sz="3230"/>
            </a:pPr>
            <a:r>
              <a:rPr b="1"/>
              <a:t>Case 1:</a:t>
            </a:r>
            <a:r>
              <a:t> Therac-25 (1985-1987)</a:t>
            </a:r>
          </a:p>
          <a:p>
            <a:pPr defTabSz="777240">
              <a:lnSpc>
                <a:spcPct val="120000"/>
              </a:lnSpc>
              <a:spcBef>
                <a:spcPts val="800"/>
              </a:spcBef>
              <a:defRPr sz="3230"/>
            </a:pPr>
          </a:p>
          <a:p>
            <a:pPr defTabSz="777240">
              <a:lnSpc>
                <a:spcPct val="120000"/>
              </a:lnSpc>
              <a:spcBef>
                <a:spcPts val="800"/>
              </a:spcBef>
              <a:defRPr b="1" sz="3230"/>
            </a:pPr>
            <a:r>
              <a:t>The Incident:</a:t>
            </a:r>
          </a:p>
          <a:p>
            <a:pPr defTabSz="777240">
              <a:lnSpc>
                <a:spcPct val="120000"/>
              </a:lnSpc>
              <a:spcBef>
                <a:spcPts val="800"/>
              </a:spcBef>
              <a:defRPr sz="3230"/>
            </a:pPr>
            <a:r>
              <a:t>Radiation therapy machine delivered </a:t>
            </a:r>
            <a:r>
              <a:rPr b="1" i="1"/>
              <a:t>doses 100x higher than intended</a:t>
            </a:r>
            <a:endParaRPr b="1" i="1"/>
          </a:p>
          <a:p>
            <a:pPr defTabSz="777240">
              <a:lnSpc>
                <a:spcPct val="120000"/>
              </a:lnSpc>
              <a:spcBef>
                <a:spcPts val="800"/>
              </a:spcBef>
              <a:defRPr sz="3230"/>
            </a:pPr>
            <a:r>
              <a:t>At least 6 accidents between 1985-1987</a:t>
            </a:r>
          </a:p>
          <a:p>
            <a:pPr defTabSz="777240">
              <a:lnSpc>
                <a:spcPct val="120000"/>
              </a:lnSpc>
              <a:spcBef>
                <a:spcPts val="800"/>
              </a:spcBef>
              <a:defRPr sz="3230"/>
            </a:pPr>
            <a:r>
              <a:t>3 patients died, others severely injured</a:t>
            </a:r>
          </a:p>
          <a:p>
            <a:pPr defTabSz="777240">
              <a:lnSpc>
                <a:spcPct val="120000"/>
              </a:lnSpc>
              <a:spcBef>
                <a:spcPts val="800"/>
              </a:spcBef>
              <a:defRPr sz="3230"/>
            </a:pPr>
          </a:p>
          <a:p>
            <a:pPr defTabSz="777240">
              <a:lnSpc>
                <a:spcPct val="120000"/>
              </a:lnSpc>
              <a:spcBef>
                <a:spcPts val="800"/>
              </a:spcBef>
              <a:defRPr sz="3230"/>
            </a:pPr>
            <a:r>
              <a:rPr b="1"/>
              <a:t>Code Problems</a:t>
            </a:r>
            <a:r>
              <a:t>:</a:t>
            </a:r>
          </a:p>
          <a:p>
            <a:pPr marL="323850" indent="-323850" defTabSz="777240">
              <a:lnSpc>
                <a:spcPct val="120000"/>
              </a:lnSpc>
              <a:spcBef>
                <a:spcPts val="800"/>
              </a:spcBef>
              <a:buSzPct val="100000"/>
              <a:buChar char="•"/>
              <a:defRPr sz="3230"/>
            </a:pPr>
            <a:r>
              <a:t>Race condition: changing treatment mode within 8 seconds left turntable in wrong position</a:t>
            </a:r>
          </a:p>
          <a:p>
            <a:pPr marL="323850" indent="-323850" defTabSz="777240">
              <a:lnSpc>
                <a:spcPct val="120000"/>
              </a:lnSpc>
              <a:spcBef>
                <a:spcPts val="800"/>
              </a:spcBef>
              <a:buSzPct val="100000"/>
              <a:buChar char="•"/>
              <a:defRPr sz="3230"/>
            </a:pPr>
            <a:r>
              <a:t>One-byte flag overflow: every 256th increment reset safety check to zero</a:t>
            </a:r>
          </a:p>
          <a:p>
            <a:pPr marL="323850" indent="-323850" defTabSz="777240">
              <a:lnSpc>
                <a:spcPct val="120000"/>
              </a:lnSpc>
              <a:spcBef>
                <a:spcPts val="800"/>
              </a:spcBef>
              <a:buSzPct val="100000"/>
              <a:buChar char="•"/>
              <a:defRPr sz="3230"/>
            </a:pPr>
            <a:r>
              <a:t>Hardware safety interlocks removed, relying solely on software</a:t>
            </a:r>
          </a:p>
          <a:p>
            <a:pPr marL="323850" indent="-323850" defTabSz="777240">
              <a:lnSpc>
                <a:spcPct val="120000"/>
              </a:lnSpc>
              <a:spcBef>
                <a:spcPts val="800"/>
              </a:spcBef>
              <a:buSzPct val="100000"/>
              <a:buChar char="•"/>
              <a:defRPr sz="3230"/>
            </a:pPr>
            <a:r>
              <a:t>Reused code from previous machines (Therac-6, Therac-20) without hardware safeguards</a:t>
            </a:r>
          </a:p>
          <a:p>
            <a:pPr marL="323850" indent="-323850" defTabSz="777240">
              <a:lnSpc>
                <a:spcPct val="120000"/>
              </a:lnSpc>
              <a:spcBef>
                <a:spcPts val="800"/>
              </a:spcBef>
              <a:buSzPct val="100000"/>
              <a:buChar char="•"/>
              <a:defRPr sz="3230"/>
            </a:pPr>
            <a:r>
              <a:t>Cryptic error messages ("MALFUNCTION 54") with no documentation</a:t>
            </a:r>
          </a:p>
          <a:p>
            <a:pPr marL="323850" indent="-323850" defTabSz="777240">
              <a:lnSpc>
                <a:spcPct val="120000"/>
              </a:lnSpc>
              <a:spcBef>
                <a:spcPts val="800"/>
              </a:spcBef>
              <a:buSzPct val="100000"/>
              <a:buChar char="•"/>
              <a:defRPr sz="3230"/>
            </a:pPr>
            <a:r>
              <a:t>No formal specifications, design documents, or test plans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When Code Quality Kills 2/2"/>
          <p:cNvSpPr txBox="1"/>
          <p:nvPr>
            <p:ph type="title"/>
          </p:nvPr>
        </p:nvSpPr>
        <p:spPr>
          <a:prstGeom prst="rect">
            <a:avLst/>
          </a:prstGeom>
        </p:spPr>
        <p:txBody>
          <a:bodyPr/>
          <a:lstStyle/>
          <a:p>
            <a:pPr/>
            <a:r>
              <a:t>When Code Quality Kills 2/2</a:t>
            </a:r>
          </a:p>
        </p:txBody>
      </p:sp>
      <p:sp>
        <p:nvSpPr>
          <p:cNvPr id="122" name="Case 2: Toyota Unintended Acceleration (2000s-2010)…"/>
          <p:cNvSpPr txBox="1"/>
          <p:nvPr>
            <p:ph type="body" idx="1"/>
          </p:nvPr>
        </p:nvSpPr>
        <p:spPr>
          <a:xfrm>
            <a:off x="1688592" y="3069576"/>
            <a:ext cx="21824355" cy="9296401"/>
          </a:xfrm>
          <a:prstGeom prst="rect">
            <a:avLst/>
          </a:prstGeom>
        </p:spPr>
        <p:txBody>
          <a:bodyPr/>
          <a:lstStyle/>
          <a:p>
            <a:pPr>
              <a:lnSpc>
                <a:spcPct val="120000"/>
              </a:lnSpc>
            </a:pPr>
            <a:r>
              <a:rPr b="1"/>
              <a:t>Case 2:</a:t>
            </a:r>
            <a:r>
              <a:t> Toyota Unintended Acceleration (2000s-2010)</a:t>
            </a:r>
          </a:p>
          <a:p>
            <a:pPr>
              <a:lnSpc>
                <a:spcPct val="120000"/>
              </a:lnSpc>
            </a:pPr>
          </a:p>
          <a:p>
            <a:pPr>
              <a:lnSpc>
                <a:spcPct val="120000"/>
              </a:lnSpc>
              <a:defRPr b="1"/>
            </a:pPr>
            <a:r>
              <a:t>The Incident:</a:t>
            </a:r>
          </a:p>
          <a:p>
            <a:pPr>
              <a:lnSpc>
                <a:spcPct val="120000"/>
              </a:lnSpc>
            </a:pPr>
            <a:r>
              <a:t>Reports of </a:t>
            </a:r>
            <a:r>
              <a:rPr b="1" i="1"/>
              <a:t>unintended acceleration</a:t>
            </a:r>
            <a:r>
              <a:t> led to investigation</a:t>
            </a:r>
          </a:p>
          <a:p>
            <a:pPr>
              <a:lnSpc>
                <a:spcPct val="120000"/>
              </a:lnSpc>
            </a:pPr>
            <a:r>
              <a:t>NHTSA estimated </a:t>
            </a:r>
            <a:r>
              <a:rPr b="1"/>
              <a:t>89 deaths </a:t>
            </a:r>
            <a:r>
              <a:t>in the prior decade (by 2010)</a:t>
            </a:r>
          </a:p>
          <a:p>
            <a:pPr>
              <a:lnSpc>
                <a:spcPct val="120000"/>
              </a:lnSpc>
            </a:pPr>
            <a:r>
              <a:t>$3+ billion in settlements and fines</a:t>
            </a:r>
          </a:p>
          <a:p>
            <a:pPr>
              <a:lnSpc>
                <a:spcPct val="120000"/>
              </a:lnSpc>
            </a:pPr>
            <a:r>
              <a:t>Multiple recalls involving millions of vehicles</a:t>
            </a:r>
          </a:p>
          <a:p>
            <a:pPr>
              <a:lnSpc>
                <a:spcPct val="120000"/>
              </a:lnSpc>
            </a:pPr>
          </a:p>
          <a:p>
            <a:pPr>
              <a:lnSpc>
                <a:spcPct val="120000"/>
              </a:lnSpc>
            </a:pPr>
            <a:r>
              <a:t>The Code Problems:</a:t>
            </a:r>
          </a:p>
          <a:p>
            <a:pPr marL="381000" indent="-381000">
              <a:lnSpc>
                <a:spcPct val="120000"/>
              </a:lnSpc>
              <a:buSzPct val="100000"/>
              <a:buChar char="•"/>
            </a:pPr>
            <a:r>
              <a:t>[Error cannot fit on single slide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hen Code Quality Kills 2/2 (Toyota Unintended Acceleration)"/>
          <p:cNvSpPr txBox="1"/>
          <p:nvPr>
            <p:ph type="title"/>
          </p:nvPr>
        </p:nvSpPr>
        <p:spPr>
          <a:prstGeom prst="rect">
            <a:avLst/>
          </a:prstGeom>
        </p:spPr>
        <p:txBody>
          <a:bodyPr/>
          <a:lstStyle/>
          <a:p>
            <a:pPr/>
            <a:r>
              <a:t>When Code Quality Kills 2/2 (Toyota Unintended Acceleration)</a:t>
            </a:r>
          </a:p>
        </p:txBody>
      </p:sp>
      <p:sp>
        <p:nvSpPr>
          <p:cNvPr id="127" name="Case 2: Toyota Unintended Acceleration (2000s-2010)…"/>
          <p:cNvSpPr txBox="1"/>
          <p:nvPr>
            <p:ph type="body" idx="1"/>
          </p:nvPr>
        </p:nvSpPr>
        <p:spPr>
          <a:xfrm>
            <a:off x="1688592" y="3069576"/>
            <a:ext cx="21824355" cy="9296401"/>
          </a:xfrm>
          <a:prstGeom prst="rect">
            <a:avLst/>
          </a:prstGeom>
        </p:spPr>
        <p:txBody>
          <a:bodyPr/>
          <a:lstStyle/>
          <a:p>
            <a:pPr defTabSz="676655">
              <a:lnSpc>
                <a:spcPct val="120000"/>
              </a:lnSpc>
              <a:spcBef>
                <a:spcPts val="700"/>
              </a:spcBef>
              <a:defRPr sz="2812"/>
            </a:pPr>
            <a:r>
              <a:rPr b="1"/>
              <a:t>Case 2:</a:t>
            </a:r>
            <a:r>
              <a:t> Toyota Unintended Acceleration (2000s-2010)</a:t>
            </a:r>
          </a:p>
          <a:p>
            <a:pPr defTabSz="676655">
              <a:lnSpc>
                <a:spcPct val="120000"/>
              </a:lnSpc>
              <a:spcBef>
                <a:spcPts val="700"/>
              </a:spcBef>
              <a:defRPr sz="2812"/>
            </a:pPr>
          </a:p>
          <a:p>
            <a:pPr defTabSz="676655">
              <a:lnSpc>
                <a:spcPct val="120000"/>
              </a:lnSpc>
              <a:spcBef>
                <a:spcPts val="700"/>
              </a:spcBef>
              <a:defRPr sz="2812"/>
            </a:pPr>
            <a:r>
              <a:t>The Code Problems (NASA Investigation (2010-2011)):</a:t>
            </a:r>
          </a:p>
          <a:p>
            <a:pPr lvl="1" marL="563880" indent="-281940" defTabSz="676655">
              <a:lnSpc>
                <a:spcPct val="120000"/>
              </a:lnSpc>
              <a:spcBef>
                <a:spcPts val="700"/>
              </a:spcBef>
              <a:defRPr sz="2812"/>
            </a:pPr>
            <a:r>
              <a:t>Found </a:t>
            </a:r>
            <a:r>
              <a:rPr b="1"/>
              <a:t>7,134</a:t>
            </a:r>
            <a:r>
              <a:t> MISRA-C violations (checking only 35 of 127 rules)</a:t>
            </a:r>
          </a:p>
          <a:p>
            <a:pPr lvl="1" marL="563880" indent="-281940" defTabSz="676655">
              <a:lnSpc>
                <a:spcPct val="120000"/>
              </a:lnSpc>
              <a:spcBef>
                <a:spcPts val="700"/>
              </a:spcBef>
              <a:defRPr sz="2812"/>
            </a:pPr>
            <a:r>
              <a:rPr b="1"/>
              <a:t>347</a:t>
            </a:r>
            <a:r>
              <a:t> violations of subset of MISRA-C rules they checked</a:t>
            </a:r>
          </a:p>
          <a:p>
            <a:pPr lvl="1" marL="563880" indent="-281940" defTabSz="676655">
              <a:lnSpc>
                <a:spcPct val="120000"/>
              </a:lnSpc>
              <a:spcBef>
                <a:spcPts val="700"/>
              </a:spcBef>
              <a:defRPr sz="2812"/>
            </a:pPr>
            <a:r>
              <a:rPr b="1"/>
              <a:t>243</a:t>
            </a:r>
            <a:r>
              <a:t> violations of NASA's own "Power of 10" safety rules</a:t>
            </a:r>
          </a:p>
          <a:p>
            <a:pPr lvl="1" marL="563880" indent="-281940" defTabSz="676655">
              <a:lnSpc>
                <a:spcPct val="120000"/>
              </a:lnSpc>
              <a:spcBef>
                <a:spcPts val="700"/>
              </a:spcBef>
              <a:defRPr sz="2812"/>
            </a:pPr>
            <a:r>
              <a:t>Concluded: no definitive electronic cause found, but system was highly complex</a:t>
            </a:r>
          </a:p>
          <a:p>
            <a:pPr marL="281940" indent="-281940" defTabSz="676655">
              <a:lnSpc>
                <a:spcPct val="120000"/>
              </a:lnSpc>
              <a:spcBef>
                <a:spcPts val="700"/>
              </a:spcBef>
              <a:buSzPct val="100000"/>
              <a:buChar char="•"/>
              <a:defRPr sz="2812"/>
            </a:pPr>
            <a:r>
              <a:t>Civil Litigation Expert Analysis (2013): Michael Barr's team found in 2005 Camry code:</a:t>
            </a:r>
          </a:p>
          <a:p>
            <a:pPr lvl="1" marL="563880" indent="-281940" defTabSz="676655">
              <a:lnSpc>
                <a:spcPct val="120000"/>
              </a:lnSpc>
              <a:spcBef>
                <a:spcPts val="700"/>
              </a:spcBef>
              <a:defRPr sz="2812"/>
            </a:pPr>
            <a:r>
              <a:rPr b="1"/>
              <a:t>81,514</a:t>
            </a:r>
            <a:r>
              <a:t> MISRA-C violations (checking full 2004 ruleset)</a:t>
            </a:r>
          </a:p>
          <a:p>
            <a:pPr lvl="1" marL="563880" indent="-281940" defTabSz="676655">
              <a:lnSpc>
                <a:spcPct val="120000"/>
              </a:lnSpc>
              <a:spcBef>
                <a:spcPts val="700"/>
              </a:spcBef>
              <a:defRPr sz="2812"/>
            </a:pPr>
            <a:r>
              <a:rPr b="1"/>
              <a:t>11,000 </a:t>
            </a:r>
            <a:r>
              <a:t>global variables</a:t>
            </a:r>
          </a:p>
          <a:p>
            <a:pPr lvl="1" marL="563880" indent="-281940" defTabSz="676655">
              <a:lnSpc>
                <a:spcPct val="120000"/>
              </a:lnSpc>
              <a:spcBef>
                <a:spcPts val="700"/>
              </a:spcBef>
              <a:defRPr sz="2812"/>
            </a:pPr>
            <a:r>
              <a:rPr b="1"/>
              <a:t>67 </a:t>
            </a:r>
            <a:r>
              <a:t>functions rated "untestable" (cyclomatic complexity &gt;50)</a:t>
            </a:r>
          </a:p>
          <a:p>
            <a:pPr lvl="1" marL="563880" indent="-281940" defTabSz="676655">
              <a:lnSpc>
                <a:spcPct val="120000"/>
              </a:lnSpc>
              <a:spcBef>
                <a:spcPts val="700"/>
              </a:spcBef>
              <a:defRPr sz="2812"/>
            </a:pPr>
            <a:r>
              <a:t>Stack overflow risks (</a:t>
            </a:r>
            <a:r>
              <a:rPr b="1"/>
              <a:t>94%</a:t>
            </a:r>
            <a:r>
              <a:t> usage, not 41% as Toyota claimed)</a:t>
            </a:r>
          </a:p>
          <a:p>
            <a:pPr lvl="1" marL="563880" indent="-281940" defTabSz="676655">
              <a:lnSpc>
                <a:spcPct val="120000"/>
              </a:lnSpc>
              <a:spcBef>
                <a:spcPts val="700"/>
              </a:spcBef>
              <a:defRPr sz="2812"/>
            </a:pPr>
            <a:r>
              <a:t>Critical variables not mirrored for safety</a:t>
            </a:r>
          </a:p>
          <a:p>
            <a:pPr lvl="1" marL="563880" indent="-281940" defTabSz="676655">
              <a:lnSpc>
                <a:spcPct val="120000"/>
              </a:lnSpc>
              <a:spcBef>
                <a:spcPts val="700"/>
              </a:spcBef>
              <a:defRPr sz="2812"/>
            </a:pPr>
            <a:r>
              <a:t>No watchdog protection on critical task</a:t>
            </a:r>
          </a:p>
          <a:p>
            <a:pPr lvl="1" marL="563880" indent="-281940" defTabSz="676655">
              <a:lnSpc>
                <a:spcPct val="120000"/>
              </a:lnSpc>
              <a:spcBef>
                <a:spcPts val="700"/>
              </a:spcBef>
              <a:defRPr sz="2812"/>
            </a:pPr>
            <a:r>
              <a:t>Recursion in safety-critical code (MISRA violation)</a:t>
            </a:r>
          </a:p>
          <a:p>
            <a:pPr lvl="1" marL="563880" indent="-281940" defTabSz="676655">
              <a:lnSpc>
                <a:spcPct val="120000"/>
              </a:lnSpc>
              <a:spcBef>
                <a:spcPts val="700"/>
              </a:spcBef>
              <a:defRPr sz="2812"/>
            </a:pPr>
            <a:r>
              <a:t>Toyota's Standards: Used only 11 of 127 MISRA-C rules; violated 5 of those 11</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